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64" r:id="rId7"/>
    <p:sldId id="370" r:id="rId8"/>
    <p:sldId id="372" r:id="rId9"/>
    <p:sldId id="371" r:id="rId10"/>
    <p:sldId id="36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1" d="100"/>
          <a:sy n="91" d="100"/>
        </p:scale>
        <p:origin x="59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Dolan" userId="b7bc049c-dbc1-4907-bd40-89d0305c5419" providerId="ADAL" clId="{A02A2EF8-2B84-4899-912C-89B5F1164353}"/>
    <pc:docChg chg="custSel modMainMaster">
      <pc:chgData name="Michael Dolan" userId="b7bc049c-dbc1-4907-bd40-89d0305c5419" providerId="ADAL" clId="{A02A2EF8-2B84-4899-912C-89B5F1164353}" dt="2023-06-01T18:05:23.455" v="73" actId="20577"/>
      <pc:docMkLst>
        <pc:docMk/>
      </pc:docMkLst>
      <pc:sldMasterChg chg="modSp mod">
        <pc:chgData name="Michael Dolan" userId="b7bc049c-dbc1-4907-bd40-89d0305c5419" providerId="ADAL" clId="{A02A2EF8-2B84-4899-912C-89B5F1164353}" dt="2023-06-01T18:05:23.455" v="73" actId="20577"/>
        <pc:sldMasterMkLst>
          <pc:docMk/>
          <pc:sldMasterMk cId="0" sldId="2147485146"/>
        </pc:sldMasterMkLst>
        <pc:spChg chg="mod">
          <ac:chgData name="Michael Dolan" userId="b7bc049c-dbc1-4907-bd40-89d0305c5419" providerId="ADAL" clId="{A02A2EF8-2B84-4899-912C-89B5F1164353}" dt="2023-06-01T14:20:57.332" v="63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Michael Dolan" userId="b7bc049c-dbc1-4907-bd40-89d0305c5419" providerId="ADAL" clId="{A02A2EF8-2B84-4899-912C-89B5F1164353}" dt="2023-06-01T18:05:23.455" v="73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09FFEA-EF73-464F-B34C-6668C4BF184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EED5719-9187-4709-8FE1-7299209EE116}">
      <dgm:prSet phldrT="[Text]" custT="1"/>
      <dgm:spPr>
        <a:xfrm>
          <a:off x="715286" y="853276"/>
          <a:ext cx="6557626" cy="426403"/>
        </a:xfrm>
        <a:prstGeom prst="rect">
          <a:avLst/>
        </a:prstGeom>
        <a:solidFill>
          <a:srgbClr val="E04825">
            <a:hueOff val="1943361"/>
            <a:satOff val="-2482"/>
            <a:lumOff val="189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Resource Management &amp; Availability</a:t>
          </a:r>
        </a:p>
      </dgm:t>
    </dgm:pt>
    <dgm:pt modelId="{2DABD7D6-6D0D-4344-9FAB-6441645162B0}" type="parTrans" cxnId="{8FEA2855-D8E3-4611-856F-B4747CA33CFA}">
      <dgm:prSet/>
      <dgm:spPr/>
      <dgm:t>
        <a:bodyPr/>
        <a:lstStyle/>
        <a:p>
          <a:endParaRPr lang="en-US" sz="2800"/>
        </a:p>
      </dgm:t>
    </dgm:pt>
    <dgm:pt modelId="{2D7A599F-74D3-44FE-BDAF-8AD7F387828B}" type="sibTrans" cxnId="{8FEA2855-D8E3-4611-856F-B4747CA33CFA}">
      <dgm:prSet/>
      <dgm:spPr/>
      <dgm:t>
        <a:bodyPr/>
        <a:lstStyle/>
        <a:p>
          <a:endParaRPr lang="en-US" sz="2800"/>
        </a:p>
      </dgm:t>
    </dgm:pt>
    <dgm:pt modelId="{C84B2D92-C1A1-4456-911C-D13888EFE9E9}">
      <dgm:prSet custT="1"/>
      <dgm:spPr>
        <a:xfrm>
          <a:off x="926892" y="1492787"/>
          <a:ext cx="6346020" cy="426403"/>
        </a:xfrm>
        <a:prstGeom prst="rect">
          <a:avLst/>
        </a:prstGeom>
        <a:solidFill>
          <a:srgbClr val="E04825">
            <a:hueOff val="3886721"/>
            <a:satOff val="-4964"/>
            <a:lumOff val="3791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MCS Enablers</a:t>
          </a:r>
        </a:p>
      </dgm:t>
    </dgm:pt>
    <dgm:pt modelId="{D0A4F9B7-79E9-4BA0-BC85-E98A4DCD5575}" type="parTrans" cxnId="{1C70814E-CB55-482D-823C-074E43F68916}">
      <dgm:prSet/>
      <dgm:spPr/>
      <dgm:t>
        <a:bodyPr/>
        <a:lstStyle/>
        <a:p>
          <a:endParaRPr lang="en-US" sz="2800"/>
        </a:p>
      </dgm:t>
    </dgm:pt>
    <dgm:pt modelId="{EEDF0254-3B0D-4A5A-BA45-E16F31B16A55}" type="sibTrans" cxnId="{1C70814E-CB55-482D-823C-074E43F68916}">
      <dgm:prSet/>
      <dgm:spPr/>
      <dgm:t>
        <a:bodyPr/>
        <a:lstStyle/>
        <a:p>
          <a:endParaRPr lang="en-US" sz="2800"/>
        </a:p>
      </dgm:t>
    </dgm:pt>
    <dgm:pt modelId="{0B393869-93D4-407C-BED6-5E46156BE83B}">
      <dgm:prSet custT="1"/>
      <dgm:spPr>
        <a:xfrm>
          <a:off x="994456" y="2132767"/>
          <a:ext cx="6278456" cy="426403"/>
        </a:xfrm>
        <a:prstGeom prst="rect">
          <a:avLst/>
        </a:prstGeom>
        <a:solidFill>
          <a:srgbClr val="E04825">
            <a:hueOff val="5830082"/>
            <a:satOff val="-7445"/>
            <a:lumOff val="5687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MCS Services</a:t>
          </a:r>
        </a:p>
      </dgm:t>
    </dgm:pt>
    <dgm:pt modelId="{709D5A36-3F45-455C-AEDA-A7D3EB5BE83C}" type="parTrans" cxnId="{B0A0B8B0-9FFA-4942-BCF5-31DD356A8507}">
      <dgm:prSet/>
      <dgm:spPr/>
      <dgm:t>
        <a:bodyPr/>
        <a:lstStyle/>
        <a:p>
          <a:endParaRPr lang="en-US" sz="2800"/>
        </a:p>
      </dgm:t>
    </dgm:pt>
    <dgm:pt modelId="{4BE5E655-8850-4BD3-B02C-45602827A8D6}" type="sibTrans" cxnId="{B0A0B8B0-9FFA-4942-BCF5-31DD356A8507}">
      <dgm:prSet/>
      <dgm:spPr/>
      <dgm:t>
        <a:bodyPr/>
        <a:lstStyle/>
        <a:p>
          <a:endParaRPr lang="en-US" sz="2800"/>
        </a:p>
      </dgm:t>
    </dgm:pt>
    <dgm:pt modelId="{5AD415C0-4A60-4641-A333-DF6BB620E948}">
      <dgm:prSet phldrT="[Text]" custT="1"/>
      <dgm:spPr>
        <a:xfrm>
          <a:off x="329139" y="213295"/>
          <a:ext cx="6943773" cy="426403"/>
        </a:xfrm>
        <a:prstGeom prst="rect">
          <a:avLst/>
        </a:prstGeom>
        <a:solidFill>
          <a:srgbClr val="E04825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Coverage</a:t>
          </a:r>
        </a:p>
      </dgm:t>
    </dgm:pt>
    <dgm:pt modelId="{AA57EF48-2CA0-4DD1-B0CD-0D2E135BD41B}" type="parTrans" cxnId="{CFC36732-2E05-4F4C-BD2F-C4D026C5EE8D}">
      <dgm:prSet/>
      <dgm:spPr/>
      <dgm:t>
        <a:bodyPr/>
        <a:lstStyle/>
        <a:p>
          <a:endParaRPr lang="en-US"/>
        </a:p>
      </dgm:t>
    </dgm:pt>
    <dgm:pt modelId="{D04EF026-9142-45AB-AE9E-932B7D9398CA}" type="sibTrans" cxnId="{CFC36732-2E05-4F4C-BD2F-C4D026C5EE8D}">
      <dgm:prSet/>
      <dgm:spPr>
        <a:xfrm>
          <a:off x="-5302307" y="-812413"/>
          <a:ext cx="6316766" cy="6316766"/>
        </a:xfrm>
        <a:prstGeom prst="blockArc">
          <a:avLst>
            <a:gd name="adj1" fmla="val 18900000"/>
            <a:gd name="adj2" fmla="val 2700000"/>
            <a:gd name="adj3" fmla="val 342"/>
          </a:avLst>
        </a:prstGeom>
        <a:noFill/>
        <a:ln w="25400" cap="flat" cmpd="sng" algn="ctr">
          <a:solidFill>
            <a:srgbClr val="66A8D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F55B3BC3-D599-4897-822E-545BBB0B633F}" type="pres">
      <dgm:prSet presAssocID="{6809FFEA-EF73-464F-B34C-6668C4BF1842}" presName="Name0" presStyleCnt="0">
        <dgm:presLayoutVars>
          <dgm:chMax val="7"/>
          <dgm:chPref val="7"/>
          <dgm:dir/>
        </dgm:presLayoutVars>
      </dgm:prSet>
      <dgm:spPr/>
    </dgm:pt>
    <dgm:pt modelId="{7C32FD9F-3BE5-4431-8A09-FF0F8EFD7F5A}" type="pres">
      <dgm:prSet presAssocID="{6809FFEA-EF73-464F-B34C-6668C4BF1842}" presName="Name1" presStyleCnt="0"/>
      <dgm:spPr/>
    </dgm:pt>
    <dgm:pt modelId="{687BABB8-50D0-47D8-A328-F00581951A2E}" type="pres">
      <dgm:prSet presAssocID="{6809FFEA-EF73-464F-B34C-6668C4BF1842}" presName="cycle" presStyleCnt="0"/>
      <dgm:spPr/>
    </dgm:pt>
    <dgm:pt modelId="{55A0F098-55C7-4DF9-8308-B06803B1CD98}" type="pres">
      <dgm:prSet presAssocID="{6809FFEA-EF73-464F-B34C-6668C4BF1842}" presName="srcNode" presStyleLbl="node1" presStyleIdx="0" presStyleCnt="4"/>
      <dgm:spPr/>
    </dgm:pt>
    <dgm:pt modelId="{661D8011-FD1F-4B04-A1F1-97AC62796A1D}" type="pres">
      <dgm:prSet presAssocID="{6809FFEA-EF73-464F-B34C-6668C4BF1842}" presName="conn" presStyleLbl="parChTrans1D2" presStyleIdx="0" presStyleCnt="1"/>
      <dgm:spPr/>
    </dgm:pt>
    <dgm:pt modelId="{9E19E6FE-4FA5-45EC-81EA-0C634BB6A566}" type="pres">
      <dgm:prSet presAssocID="{6809FFEA-EF73-464F-B34C-6668C4BF1842}" presName="extraNode" presStyleLbl="node1" presStyleIdx="0" presStyleCnt="4"/>
      <dgm:spPr/>
    </dgm:pt>
    <dgm:pt modelId="{A85A367C-EF59-4EE0-9ABD-ED2588F8407E}" type="pres">
      <dgm:prSet presAssocID="{6809FFEA-EF73-464F-B34C-6668C4BF1842}" presName="dstNode" presStyleLbl="node1" presStyleIdx="0" presStyleCnt="4"/>
      <dgm:spPr/>
    </dgm:pt>
    <dgm:pt modelId="{E8A4C059-D5E7-4B17-A0F0-563DE485A2B5}" type="pres">
      <dgm:prSet presAssocID="{5AD415C0-4A60-4641-A333-DF6BB620E948}" presName="text_1" presStyleLbl="node1" presStyleIdx="0" presStyleCnt="4">
        <dgm:presLayoutVars>
          <dgm:bulletEnabled val="1"/>
        </dgm:presLayoutVars>
      </dgm:prSet>
      <dgm:spPr/>
    </dgm:pt>
    <dgm:pt modelId="{053A2BA1-7CA3-4471-A9C2-5F9671A2B1AD}" type="pres">
      <dgm:prSet presAssocID="{5AD415C0-4A60-4641-A333-DF6BB620E948}" presName="accent_1" presStyleCnt="0"/>
      <dgm:spPr/>
    </dgm:pt>
    <dgm:pt modelId="{D658416C-F521-456D-85D9-4EC836A639F5}" type="pres">
      <dgm:prSet presAssocID="{5AD415C0-4A60-4641-A333-DF6BB620E948}" presName="accentRepeatNode" presStyleLbl="solidFgAcc1" presStyleIdx="0" presStyleCnt="4"/>
      <dgm:spPr>
        <a:xfrm>
          <a:off x="62637" y="159995"/>
          <a:ext cx="533004" cy="53300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DCEE95C4-4723-4BA1-A2AF-2BFF3DF73B1C}" type="pres">
      <dgm:prSet presAssocID="{FEED5719-9187-4709-8FE1-7299209EE116}" presName="text_2" presStyleLbl="node1" presStyleIdx="1" presStyleCnt="4">
        <dgm:presLayoutVars>
          <dgm:bulletEnabled val="1"/>
        </dgm:presLayoutVars>
      </dgm:prSet>
      <dgm:spPr/>
    </dgm:pt>
    <dgm:pt modelId="{7FCE6FDA-F400-4571-BDC2-E3A9186C4B0B}" type="pres">
      <dgm:prSet presAssocID="{FEED5719-9187-4709-8FE1-7299209EE116}" presName="accent_2" presStyleCnt="0"/>
      <dgm:spPr/>
    </dgm:pt>
    <dgm:pt modelId="{AACA613F-D990-470D-AE29-E373201241C8}" type="pres">
      <dgm:prSet presAssocID="{FEED5719-9187-4709-8FE1-7299209EE116}" presName="accentRepeatNode" presStyleLbl="solidFgAcc1" presStyleIdx="1" presStyleCnt="4"/>
      <dgm:spPr>
        <a:xfrm>
          <a:off x="448783" y="799975"/>
          <a:ext cx="533004" cy="53300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1943361"/>
              <a:satOff val="-2482"/>
              <a:lumOff val="1896"/>
              <a:alphaOff val="0"/>
            </a:srgbClr>
          </a:solidFill>
          <a:prstDash val="solid"/>
        </a:ln>
        <a:effectLst/>
      </dgm:spPr>
    </dgm:pt>
    <dgm:pt modelId="{F6D5F47F-1D6B-4D30-AF30-B90B56BB5AA1}" type="pres">
      <dgm:prSet presAssocID="{C84B2D92-C1A1-4456-911C-D13888EFE9E9}" presName="text_3" presStyleLbl="node1" presStyleIdx="2" presStyleCnt="4">
        <dgm:presLayoutVars>
          <dgm:bulletEnabled val="1"/>
        </dgm:presLayoutVars>
      </dgm:prSet>
      <dgm:spPr/>
    </dgm:pt>
    <dgm:pt modelId="{02FEEDA0-76E6-4263-BB5E-51AA4053D373}" type="pres">
      <dgm:prSet presAssocID="{C84B2D92-C1A1-4456-911C-D13888EFE9E9}" presName="accent_3" presStyleCnt="0"/>
      <dgm:spPr/>
    </dgm:pt>
    <dgm:pt modelId="{FF44AC30-79E7-47CE-BE98-C0E485936E1E}" type="pres">
      <dgm:prSet presAssocID="{C84B2D92-C1A1-4456-911C-D13888EFE9E9}" presName="accentRepeatNode" presStyleLbl="solidFgAcc1" presStyleIdx="2" presStyleCnt="4"/>
      <dgm:spPr>
        <a:xfrm>
          <a:off x="660390" y="1439486"/>
          <a:ext cx="533004" cy="53300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3886721"/>
              <a:satOff val="-4964"/>
              <a:lumOff val="3791"/>
              <a:alphaOff val="0"/>
            </a:srgbClr>
          </a:solidFill>
          <a:prstDash val="solid"/>
        </a:ln>
        <a:effectLst/>
      </dgm:spPr>
    </dgm:pt>
    <dgm:pt modelId="{DCE7A652-79FC-4C17-880F-7D81CCE74B0D}" type="pres">
      <dgm:prSet presAssocID="{0B393869-93D4-407C-BED6-5E46156BE83B}" presName="text_4" presStyleLbl="node1" presStyleIdx="3" presStyleCnt="4">
        <dgm:presLayoutVars>
          <dgm:bulletEnabled val="1"/>
        </dgm:presLayoutVars>
      </dgm:prSet>
      <dgm:spPr/>
    </dgm:pt>
    <dgm:pt modelId="{4EC37C21-D590-4006-AB8C-69A6CDC197FC}" type="pres">
      <dgm:prSet presAssocID="{0B393869-93D4-407C-BED6-5E46156BE83B}" presName="accent_4" presStyleCnt="0"/>
      <dgm:spPr/>
    </dgm:pt>
    <dgm:pt modelId="{C4752E6B-DBC8-4D54-B83F-987687963AF3}" type="pres">
      <dgm:prSet presAssocID="{0B393869-93D4-407C-BED6-5E46156BE83B}" presName="accentRepeatNode" presStyleLbl="solidFgAcc1" presStyleIdx="3" presStyleCnt="4"/>
      <dgm:spPr>
        <a:xfrm>
          <a:off x="727954" y="2079467"/>
          <a:ext cx="533004" cy="53300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5830082"/>
              <a:satOff val="-7445"/>
              <a:lumOff val="5687"/>
              <a:alphaOff val="0"/>
            </a:srgbClr>
          </a:solidFill>
          <a:prstDash val="solid"/>
        </a:ln>
        <a:effectLst/>
      </dgm:spPr>
    </dgm:pt>
  </dgm:ptLst>
  <dgm:cxnLst>
    <dgm:cxn modelId="{CFC36732-2E05-4F4C-BD2F-C4D026C5EE8D}" srcId="{6809FFEA-EF73-464F-B34C-6668C4BF1842}" destId="{5AD415C0-4A60-4641-A333-DF6BB620E948}" srcOrd="0" destOrd="0" parTransId="{AA57EF48-2CA0-4DD1-B0CD-0D2E135BD41B}" sibTransId="{D04EF026-9142-45AB-AE9E-932B7D9398CA}"/>
    <dgm:cxn modelId="{5E0D544A-D740-4330-A662-DB4112945D0C}" type="presOf" srcId="{5AD415C0-4A60-4641-A333-DF6BB620E948}" destId="{E8A4C059-D5E7-4B17-A0F0-563DE485A2B5}" srcOrd="0" destOrd="0" presId="urn:microsoft.com/office/officeart/2008/layout/VerticalCurvedList"/>
    <dgm:cxn modelId="{4505926D-F7A8-461C-B771-8C5562329E31}" type="presOf" srcId="{D04EF026-9142-45AB-AE9E-932B7D9398CA}" destId="{661D8011-FD1F-4B04-A1F1-97AC62796A1D}" srcOrd="0" destOrd="0" presId="urn:microsoft.com/office/officeart/2008/layout/VerticalCurvedList"/>
    <dgm:cxn modelId="{1C70814E-CB55-482D-823C-074E43F68916}" srcId="{6809FFEA-EF73-464F-B34C-6668C4BF1842}" destId="{C84B2D92-C1A1-4456-911C-D13888EFE9E9}" srcOrd="2" destOrd="0" parTransId="{D0A4F9B7-79E9-4BA0-BC85-E98A4DCD5575}" sibTransId="{EEDF0254-3B0D-4A5A-BA45-E16F31B16A55}"/>
    <dgm:cxn modelId="{8FEA2855-D8E3-4611-856F-B4747CA33CFA}" srcId="{6809FFEA-EF73-464F-B34C-6668C4BF1842}" destId="{FEED5719-9187-4709-8FE1-7299209EE116}" srcOrd="1" destOrd="0" parTransId="{2DABD7D6-6D0D-4344-9FAB-6441645162B0}" sibTransId="{2D7A599F-74D3-44FE-BDAF-8AD7F387828B}"/>
    <dgm:cxn modelId="{4BDD37A5-6C23-4841-9E91-94344C03183F}" type="presOf" srcId="{C84B2D92-C1A1-4456-911C-D13888EFE9E9}" destId="{F6D5F47F-1D6B-4D30-AF30-B90B56BB5AA1}" srcOrd="0" destOrd="0" presId="urn:microsoft.com/office/officeart/2008/layout/VerticalCurvedList"/>
    <dgm:cxn modelId="{B0A0B8B0-9FFA-4942-BCF5-31DD356A8507}" srcId="{6809FFEA-EF73-464F-B34C-6668C4BF1842}" destId="{0B393869-93D4-407C-BED6-5E46156BE83B}" srcOrd="3" destOrd="0" parTransId="{709D5A36-3F45-455C-AEDA-A7D3EB5BE83C}" sibTransId="{4BE5E655-8850-4BD3-B02C-45602827A8D6}"/>
    <dgm:cxn modelId="{9123B9B7-8399-4048-BCFF-0A284794CE47}" type="presOf" srcId="{6809FFEA-EF73-464F-B34C-6668C4BF1842}" destId="{F55B3BC3-D599-4897-822E-545BBB0B633F}" srcOrd="0" destOrd="0" presId="urn:microsoft.com/office/officeart/2008/layout/VerticalCurvedList"/>
    <dgm:cxn modelId="{9AECF7C2-7B68-408B-80D8-0E7BD9D8DDA4}" type="presOf" srcId="{0B393869-93D4-407C-BED6-5E46156BE83B}" destId="{DCE7A652-79FC-4C17-880F-7D81CCE74B0D}" srcOrd="0" destOrd="0" presId="urn:microsoft.com/office/officeart/2008/layout/VerticalCurvedList"/>
    <dgm:cxn modelId="{408F71FA-680A-444D-B741-741B1539465E}" type="presOf" srcId="{FEED5719-9187-4709-8FE1-7299209EE116}" destId="{DCEE95C4-4723-4BA1-A2AF-2BFF3DF73B1C}" srcOrd="0" destOrd="0" presId="urn:microsoft.com/office/officeart/2008/layout/VerticalCurvedList"/>
    <dgm:cxn modelId="{8B989978-0AD8-4DDE-AE07-A014464BCBED}" type="presParOf" srcId="{F55B3BC3-D599-4897-822E-545BBB0B633F}" destId="{7C32FD9F-3BE5-4431-8A09-FF0F8EFD7F5A}" srcOrd="0" destOrd="0" presId="urn:microsoft.com/office/officeart/2008/layout/VerticalCurvedList"/>
    <dgm:cxn modelId="{9D6745BF-DC50-4CC6-9FA5-74E455553C40}" type="presParOf" srcId="{7C32FD9F-3BE5-4431-8A09-FF0F8EFD7F5A}" destId="{687BABB8-50D0-47D8-A328-F00581951A2E}" srcOrd="0" destOrd="0" presId="urn:microsoft.com/office/officeart/2008/layout/VerticalCurvedList"/>
    <dgm:cxn modelId="{0750895B-FC62-4257-B0BF-753C48153476}" type="presParOf" srcId="{687BABB8-50D0-47D8-A328-F00581951A2E}" destId="{55A0F098-55C7-4DF9-8308-B06803B1CD98}" srcOrd="0" destOrd="0" presId="urn:microsoft.com/office/officeart/2008/layout/VerticalCurvedList"/>
    <dgm:cxn modelId="{932A06DD-B9E9-4DD9-AA32-D74EEF7784ED}" type="presParOf" srcId="{687BABB8-50D0-47D8-A328-F00581951A2E}" destId="{661D8011-FD1F-4B04-A1F1-97AC62796A1D}" srcOrd="1" destOrd="0" presId="urn:microsoft.com/office/officeart/2008/layout/VerticalCurvedList"/>
    <dgm:cxn modelId="{85E54B09-FB4C-464B-A3AA-6B4B66607EBF}" type="presParOf" srcId="{687BABB8-50D0-47D8-A328-F00581951A2E}" destId="{9E19E6FE-4FA5-45EC-81EA-0C634BB6A566}" srcOrd="2" destOrd="0" presId="urn:microsoft.com/office/officeart/2008/layout/VerticalCurvedList"/>
    <dgm:cxn modelId="{D83ECA48-5079-4E9C-8BB9-0DCB26FAE592}" type="presParOf" srcId="{687BABB8-50D0-47D8-A328-F00581951A2E}" destId="{A85A367C-EF59-4EE0-9ABD-ED2588F8407E}" srcOrd="3" destOrd="0" presId="urn:microsoft.com/office/officeart/2008/layout/VerticalCurvedList"/>
    <dgm:cxn modelId="{8612BF2F-2FE1-42F1-BD39-54B4139852CD}" type="presParOf" srcId="{7C32FD9F-3BE5-4431-8A09-FF0F8EFD7F5A}" destId="{E8A4C059-D5E7-4B17-A0F0-563DE485A2B5}" srcOrd="1" destOrd="0" presId="urn:microsoft.com/office/officeart/2008/layout/VerticalCurvedList"/>
    <dgm:cxn modelId="{D4584BFE-EDF7-4EED-9704-7F6FCAB62818}" type="presParOf" srcId="{7C32FD9F-3BE5-4431-8A09-FF0F8EFD7F5A}" destId="{053A2BA1-7CA3-4471-A9C2-5F9671A2B1AD}" srcOrd="2" destOrd="0" presId="urn:microsoft.com/office/officeart/2008/layout/VerticalCurvedList"/>
    <dgm:cxn modelId="{D15FA7C9-1761-4740-A7EF-51F7217EA3D2}" type="presParOf" srcId="{053A2BA1-7CA3-4471-A9C2-5F9671A2B1AD}" destId="{D658416C-F521-456D-85D9-4EC836A639F5}" srcOrd="0" destOrd="0" presId="urn:microsoft.com/office/officeart/2008/layout/VerticalCurvedList"/>
    <dgm:cxn modelId="{14AACC74-B656-4114-98D5-D9B9D29ECC5C}" type="presParOf" srcId="{7C32FD9F-3BE5-4431-8A09-FF0F8EFD7F5A}" destId="{DCEE95C4-4723-4BA1-A2AF-2BFF3DF73B1C}" srcOrd="3" destOrd="0" presId="urn:microsoft.com/office/officeart/2008/layout/VerticalCurvedList"/>
    <dgm:cxn modelId="{B8F0E1AE-5419-4CAA-B904-DC4AC0BC6EA5}" type="presParOf" srcId="{7C32FD9F-3BE5-4431-8A09-FF0F8EFD7F5A}" destId="{7FCE6FDA-F400-4571-BDC2-E3A9186C4B0B}" srcOrd="4" destOrd="0" presId="urn:microsoft.com/office/officeart/2008/layout/VerticalCurvedList"/>
    <dgm:cxn modelId="{330C1B03-709B-47D2-830E-3C75DD0590A0}" type="presParOf" srcId="{7FCE6FDA-F400-4571-BDC2-E3A9186C4B0B}" destId="{AACA613F-D990-470D-AE29-E373201241C8}" srcOrd="0" destOrd="0" presId="urn:microsoft.com/office/officeart/2008/layout/VerticalCurvedList"/>
    <dgm:cxn modelId="{785FF8E9-EE1B-4EAA-BFB9-F7F3B83474EE}" type="presParOf" srcId="{7C32FD9F-3BE5-4431-8A09-FF0F8EFD7F5A}" destId="{F6D5F47F-1D6B-4D30-AF30-B90B56BB5AA1}" srcOrd="5" destOrd="0" presId="urn:microsoft.com/office/officeart/2008/layout/VerticalCurvedList"/>
    <dgm:cxn modelId="{D0072D4D-E0E8-46D9-A5A5-1102725FEF5D}" type="presParOf" srcId="{7C32FD9F-3BE5-4431-8A09-FF0F8EFD7F5A}" destId="{02FEEDA0-76E6-4263-BB5E-51AA4053D373}" srcOrd="6" destOrd="0" presId="urn:microsoft.com/office/officeart/2008/layout/VerticalCurvedList"/>
    <dgm:cxn modelId="{4CCD4347-6FCB-4421-B103-DD04CD5BF913}" type="presParOf" srcId="{02FEEDA0-76E6-4263-BB5E-51AA4053D373}" destId="{FF44AC30-79E7-47CE-BE98-C0E485936E1E}" srcOrd="0" destOrd="0" presId="urn:microsoft.com/office/officeart/2008/layout/VerticalCurvedList"/>
    <dgm:cxn modelId="{5FD144A0-4F56-4271-8B9C-5D6792391813}" type="presParOf" srcId="{7C32FD9F-3BE5-4431-8A09-FF0F8EFD7F5A}" destId="{DCE7A652-79FC-4C17-880F-7D81CCE74B0D}" srcOrd="7" destOrd="0" presId="urn:microsoft.com/office/officeart/2008/layout/VerticalCurvedList"/>
    <dgm:cxn modelId="{D5D5C8F3-21F4-4C76-8ABA-6CEB2AC41876}" type="presParOf" srcId="{7C32FD9F-3BE5-4431-8A09-FF0F8EFD7F5A}" destId="{4EC37C21-D590-4006-AB8C-69A6CDC197FC}" srcOrd="8" destOrd="0" presId="urn:microsoft.com/office/officeart/2008/layout/VerticalCurvedList"/>
    <dgm:cxn modelId="{0E8102B3-9157-40A5-BBE7-76E6AB8AA177}" type="presParOf" srcId="{4EC37C21-D590-4006-AB8C-69A6CDC197FC}" destId="{C4752E6B-DBC8-4D54-B83F-987687963AF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1D8011-FD1F-4B04-A1F1-97AC62796A1D}">
      <dsp:nvSpPr>
        <dsp:cNvPr id="0" name=""/>
        <dsp:cNvSpPr/>
      </dsp:nvSpPr>
      <dsp:spPr>
        <a:xfrm>
          <a:off x="-5304774" y="-812413"/>
          <a:ext cx="6316766" cy="6316766"/>
        </a:xfrm>
        <a:prstGeom prst="blockArc">
          <a:avLst>
            <a:gd name="adj1" fmla="val 18900000"/>
            <a:gd name="adj2" fmla="val 2700000"/>
            <a:gd name="adj3" fmla="val 342"/>
          </a:avLst>
        </a:prstGeom>
        <a:noFill/>
        <a:ln w="25400" cap="flat" cmpd="sng" algn="ctr">
          <a:solidFill>
            <a:srgbClr val="66A8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A4C059-D5E7-4B17-A0F0-563DE485A2B5}">
      <dsp:nvSpPr>
        <dsp:cNvPr id="0" name=""/>
        <dsp:cNvSpPr/>
      </dsp:nvSpPr>
      <dsp:spPr>
        <a:xfrm>
          <a:off x="529833" y="360716"/>
          <a:ext cx="4440866" cy="721807"/>
        </a:xfrm>
        <a:prstGeom prst="rect">
          <a:avLst/>
        </a:prstGeom>
        <a:solidFill>
          <a:srgbClr val="E04825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3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Coverage</a:t>
          </a:r>
        </a:p>
      </dsp:txBody>
      <dsp:txXfrm>
        <a:off x="529833" y="360716"/>
        <a:ext cx="4440866" cy="721807"/>
      </dsp:txXfrm>
    </dsp:sp>
    <dsp:sp modelId="{D658416C-F521-456D-85D9-4EC836A639F5}">
      <dsp:nvSpPr>
        <dsp:cNvPr id="0" name=""/>
        <dsp:cNvSpPr/>
      </dsp:nvSpPr>
      <dsp:spPr>
        <a:xfrm>
          <a:off x="78703" y="270490"/>
          <a:ext cx="902259" cy="902259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EE95C4-4723-4BA1-A2AF-2BFF3DF73B1C}">
      <dsp:nvSpPr>
        <dsp:cNvPr id="0" name=""/>
        <dsp:cNvSpPr/>
      </dsp:nvSpPr>
      <dsp:spPr>
        <a:xfrm>
          <a:off x="943662" y="1443615"/>
          <a:ext cx="4027037" cy="721807"/>
        </a:xfrm>
        <a:prstGeom prst="rect">
          <a:avLst/>
        </a:prstGeom>
        <a:solidFill>
          <a:srgbClr val="E04825">
            <a:hueOff val="1943361"/>
            <a:satOff val="-2482"/>
            <a:lumOff val="189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3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Resource Management &amp; Availability</a:t>
          </a:r>
        </a:p>
      </dsp:txBody>
      <dsp:txXfrm>
        <a:off x="943662" y="1443615"/>
        <a:ext cx="4027037" cy="721807"/>
      </dsp:txXfrm>
    </dsp:sp>
    <dsp:sp modelId="{AACA613F-D990-470D-AE29-E373201241C8}">
      <dsp:nvSpPr>
        <dsp:cNvPr id="0" name=""/>
        <dsp:cNvSpPr/>
      </dsp:nvSpPr>
      <dsp:spPr>
        <a:xfrm>
          <a:off x="492532" y="1353389"/>
          <a:ext cx="902259" cy="902259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1943361"/>
              <a:satOff val="-2482"/>
              <a:lumOff val="1896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D5F47F-1D6B-4D30-AF30-B90B56BB5AA1}">
      <dsp:nvSpPr>
        <dsp:cNvPr id="0" name=""/>
        <dsp:cNvSpPr/>
      </dsp:nvSpPr>
      <dsp:spPr>
        <a:xfrm>
          <a:off x="943662" y="2526515"/>
          <a:ext cx="4027037" cy="721807"/>
        </a:xfrm>
        <a:prstGeom prst="rect">
          <a:avLst/>
        </a:prstGeom>
        <a:solidFill>
          <a:srgbClr val="E04825">
            <a:hueOff val="3886721"/>
            <a:satOff val="-4964"/>
            <a:lumOff val="3791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3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MCS Enablers</a:t>
          </a:r>
        </a:p>
      </dsp:txBody>
      <dsp:txXfrm>
        <a:off x="943662" y="2526515"/>
        <a:ext cx="4027037" cy="721807"/>
      </dsp:txXfrm>
    </dsp:sp>
    <dsp:sp modelId="{FF44AC30-79E7-47CE-BE98-C0E485936E1E}">
      <dsp:nvSpPr>
        <dsp:cNvPr id="0" name=""/>
        <dsp:cNvSpPr/>
      </dsp:nvSpPr>
      <dsp:spPr>
        <a:xfrm>
          <a:off x="492532" y="2436289"/>
          <a:ext cx="902259" cy="902259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3886721"/>
              <a:satOff val="-4964"/>
              <a:lumOff val="379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E7A652-79FC-4C17-880F-7D81CCE74B0D}">
      <dsp:nvSpPr>
        <dsp:cNvPr id="0" name=""/>
        <dsp:cNvSpPr/>
      </dsp:nvSpPr>
      <dsp:spPr>
        <a:xfrm>
          <a:off x="529833" y="3609414"/>
          <a:ext cx="4440866" cy="721807"/>
        </a:xfrm>
        <a:prstGeom prst="rect">
          <a:avLst/>
        </a:prstGeom>
        <a:solidFill>
          <a:srgbClr val="E04825">
            <a:hueOff val="5830082"/>
            <a:satOff val="-7445"/>
            <a:lumOff val="5687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3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MCS Services</a:t>
          </a:r>
        </a:p>
      </dsp:txBody>
      <dsp:txXfrm>
        <a:off x="529833" y="3609414"/>
        <a:ext cx="4440866" cy="721807"/>
      </dsp:txXfrm>
    </dsp:sp>
    <dsp:sp modelId="{C4752E6B-DBC8-4D54-B83F-987687963AF3}">
      <dsp:nvSpPr>
        <dsp:cNvPr id="0" name=""/>
        <dsp:cNvSpPr/>
      </dsp:nvSpPr>
      <dsp:spPr>
        <a:xfrm>
          <a:off x="78703" y="3519188"/>
          <a:ext cx="902259" cy="902259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5830082"/>
              <a:satOff val="-7445"/>
              <a:lumOff val="5687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27999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26919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7704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43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TSG SA Rel-19 Workshop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Taipei, June 13 – 14,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SWS-230039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s://osirisnewdawn.gamepedia.com/Large_Satellit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s://www.pngall.com/satellite-png/download/2642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8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ngall.com/google-maps-png/download/55474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s://pixnio.com/miscellaneous/capital-city-directions-guidance-journey-location-map-navigation" TargetMode="External"/><Relationship Id="rId9" Type="http://schemas.openxmlformats.org/officeDocument/2006/relationships/hyperlink" Target="http://aviation.stackexchange.com/questions/29366/what-is-the-role-of-the-flight-dispatcher-how-do-the-dispatcher-and-the-flight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416" y="2867487"/>
            <a:ext cx="11336784" cy="781236"/>
          </a:xfrm>
        </p:spPr>
        <p:txBody>
          <a:bodyPr/>
          <a:lstStyle/>
          <a:p>
            <a:pPr algn="ctr" eaLnBrk="1" hangingPunct="1"/>
            <a:r>
              <a:rPr lang="en-US" altLang="en-US" sz="4400" dirty="0"/>
              <a:t>Public Safety Priority Work for Release 19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014723" y="4030170"/>
            <a:ext cx="7886700" cy="9413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FirstNet</a:t>
            </a: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A4E08A85-5C59-4296-972F-D3092BB8D8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63" y="5346700"/>
            <a:ext cx="106130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 dirty="0">
                <a:latin typeface="Arial" panose="020B0604020202020204" pitchFamily="34" charset="0"/>
              </a:rPr>
              <a:t>Supporting Companies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FirstNet, NIST, AT&amp;T</a:t>
            </a:r>
            <a:endParaRPr lang="en-US" altLang="en-US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Public Safety Needs</a:t>
            </a:r>
          </a:p>
          <a:p>
            <a:r>
              <a:rPr lang="en-US" altLang="en-US" dirty="0"/>
              <a:t>High Priority work items for Public Safety in Release 19</a:t>
            </a:r>
          </a:p>
          <a:p>
            <a:r>
              <a:rPr lang="en-US" altLang="en-US" dirty="0"/>
              <a:t> Proposal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Public Safety Needs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3DD20F97-E812-4855-A177-E9BCD730E8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993069"/>
              </p:ext>
            </p:extLst>
          </p:nvPr>
        </p:nvGraphicFramePr>
        <p:xfrm>
          <a:off x="450597" y="1690688"/>
          <a:ext cx="5035804" cy="4691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Arrow: Left 1">
            <a:extLst>
              <a:ext uri="{FF2B5EF4-FFF2-40B4-BE49-F238E27FC236}">
                <a16:creationId xmlns:a16="http://schemas.microsoft.com/office/drawing/2014/main" id="{A93883BD-7BD2-4AD1-A3C9-9CC9C27AB2C8}"/>
              </a:ext>
            </a:extLst>
          </p:cNvPr>
          <p:cNvSpPr/>
          <p:nvPr/>
        </p:nvSpPr>
        <p:spPr>
          <a:xfrm>
            <a:off x="5486401" y="2243137"/>
            <a:ext cx="752474" cy="352425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EA7740-FD92-4051-A3E5-E1A454598655}"/>
              </a:ext>
            </a:extLst>
          </p:cNvPr>
          <p:cNvSpPr txBox="1"/>
          <p:nvPr/>
        </p:nvSpPr>
        <p:spPr>
          <a:xfrm>
            <a:off x="6327518" y="1876151"/>
            <a:ext cx="5251197" cy="1077218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Coverage could be challenging in-buildings, under ground, in desolate areas, or due to service interruption during incidents. Public Safety needs all tools available to extend coverage on and off-network to save lives.</a:t>
            </a:r>
          </a:p>
        </p:txBody>
      </p:sp>
      <p:sp>
        <p:nvSpPr>
          <p:cNvPr id="20" name="Arrow: Left 19">
            <a:extLst>
              <a:ext uri="{FF2B5EF4-FFF2-40B4-BE49-F238E27FC236}">
                <a16:creationId xmlns:a16="http://schemas.microsoft.com/office/drawing/2014/main" id="{E7001988-0965-437E-B584-9462273DE20B}"/>
              </a:ext>
            </a:extLst>
          </p:cNvPr>
          <p:cNvSpPr/>
          <p:nvPr/>
        </p:nvSpPr>
        <p:spPr>
          <a:xfrm>
            <a:off x="5460747" y="3308886"/>
            <a:ext cx="752474" cy="352425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F3B7943-0D74-48A2-A061-50F90D93193E}"/>
              </a:ext>
            </a:extLst>
          </p:cNvPr>
          <p:cNvSpPr txBox="1"/>
          <p:nvPr/>
        </p:nvSpPr>
        <p:spPr>
          <a:xfrm>
            <a:off x="6327517" y="3254976"/>
            <a:ext cx="5251197" cy="830997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During network congestion, it is important to provide the ability to manage network resources to provide priority support for public safety services/users.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6F98D1-C886-4C36-9B84-704790ED379D}"/>
              </a:ext>
            </a:extLst>
          </p:cNvPr>
          <p:cNvSpPr txBox="1"/>
          <p:nvPr/>
        </p:nvSpPr>
        <p:spPr>
          <a:xfrm>
            <a:off x="6327517" y="4170860"/>
            <a:ext cx="5251197" cy="830997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Enablers for supporting Location Services, Proximity Services, and Broadcast/Multicast, etc. are required to provide full functionality of MCS services.</a:t>
            </a:r>
          </a:p>
        </p:txBody>
      </p:sp>
      <p:sp>
        <p:nvSpPr>
          <p:cNvPr id="23" name="Arrow: Left 22">
            <a:extLst>
              <a:ext uri="{FF2B5EF4-FFF2-40B4-BE49-F238E27FC236}">
                <a16:creationId xmlns:a16="http://schemas.microsoft.com/office/drawing/2014/main" id="{24954B54-ACBC-4412-B87D-A583B78E5E7E}"/>
              </a:ext>
            </a:extLst>
          </p:cNvPr>
          <p:cNvSpPr/>
          <p:nvPr/>
        </p:nvSpPr>
        <p:spPr>
          <a:xfrm>
            <a:off x="5486401" y="4374635"/>
            <a:ext cx="752474" cy="352425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B720E46-63C5-43BE-9965-E0AB9C512998}"/>
              </a:ext>
            </a:extLst>
          </p:cNvPr>
          <p:cNvSpPr txBox="1"/>
          <p:nvPr/>
        </p:nvSpPr>
        <p:spPr>
          <a:xfrm>
            <a:off x="6327519" y="5366166"/>
            <a:ext cx="5251197" cy="584775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Mission Critical Services are crucial to provide Public Safety with the tools needed to complete their mission.</a:t>
            </a:r>
          </a:p>
        </p:txBody>
      </p:sp>
      <p:sp>
        <p:nvSpPr>
          <p:cNvPr id="25" name="Arrow: Left 24">
            <a:extLst>
              <a:ext uri="{FF2B5EF4-FFF2-40B4-BE49-F238E27FC236}">
                <a16:creationId xmlns:a16="http://schemas.microsoft.com/office/drawing/2014/main" id="{517ADAE1-C21E-49BB-8A0C-0E7D95D44B5E}"/>
              </a:ext>
            </a:extLst>
          </p:cNvPr>
          <p:cNvSpPr/>
          <p:nvPr/>
        </p:nvSpPr>
        <p:spPr>
          <a:xfrm>
            <a:off x="5460747" y="5445899"/>
            <a:ext cx="752474" cy="352425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High Priority Work Items For Public Safety in Release 19</a:t>
            </a:r>
            <a:endParaRPr lang="en-GB" altLang="en-US" sz="34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928" y="1825625"/>
            <a:ext cx="10747872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000" dirty="0"/>
              <a:t>The following list of high priority work items represents the accumulated interest of several mission critical organizations, while individual mission critical organizations could see a subset as essential, due to national regulations, working process, operative tactical needs, etc.</a:t>
            </a:r>
          </a:p>
          <a:p>
            <a:r>
              <a:rPr lang="en-US" altLang="en-US" sz="2400" dirty="0"/>
              <a:t>Coverage:</a:t>
            </a:r>
          </a:p>
          <a:p>
            <a:pPr lvl="1"/>
            <a:r>
              <a:rPr lang="en-US" altLang="en-US" sz="2000" dirty="0"/>
              <a:t>Enhancements to Proximity Services</a:t>
            </a:r>
          </a:p>
          <a:p>
            <a:pPr lvl="2"/>
            <a:r>
              <a:rPr lang="en-US" altLang="en-US" sz="1800" dirty="0"/>
              <a:t>UE-to-UE Relay multi-hop</a:t>
            </a:r>
          </a:p>
          <a:p>
            <a:pPr lvl="2"/>
            <a:r>
              <a:rPr lang="en-US" altLang="en-US" sz="1800" dirty="0"/>
              <a:t>UE-to-Network Relay multi-hop </a:t>
            </a:r>
          </a:p>
          <a:p>
            <a:pPr lvl="2"/>
            <a:r>
              <a:rPr lang="en-US" altLang="en-US" sz="1800" dirty="0"/>
              <a:t>Uu-PC5 Path Switching</a:t>
            </a:r>
          </a:p>
          <a:p>
            <a:pPr lvl="2"/>
            <a:r>
              <a:rPr lang="en-US" sz="1800" dirty="0"/>
              <a:t>Mesh networking for </a:t>
            </a:r>
            <a:r>
              <a:rPr lang="en-US" sz="1800" dirty="0" err="1"/>
              <a:t>sidelink</a:t>
            </a:r>
            <a:endParaRPr lang="en-US" altLang="en-US" sz="1800" dirty="0"/>
          </a:p>
        </p:txBody>
      </p:sp>
      <p:grpSp>
        <p:nvGrpSpPr>
          <p:cNvPr id="7189" name="Group 7188">
            <a:extLst>
              <a:ext uri="{FF2B5EF4-FFF2-40B4-BE49-F238E27FC236}">
                <a16:creationId xmlns:a16="http://schemas.microsoft.com/office/drawing/2014/main" id="{087EB5F8-56C5-816F-909B-CD7DC6DA3A98}"/>
              </a:ext>
            </a:extLst>
          </p:cNvPr>
          <p:cNvGrpSpPr/>
          <p:nvPr/>
        </p:nvGrpSpPr>
        <p:grpSpPr>
          <a:xfrm>
            <a:off x="812602" y="4993285"/>
            <a:ext cx="4857297" cy="1318615"/>
            <a:chOff x="932247" y="2481233"/>
            <a:chExt cx="4857297" cy="1318615"/>
          </a:xfrm>
        </p:grpSpPr>
        <p:grpSp>
          <p:nvGrpSpPr>
            <p:cNvPr id="7190" name="Group 7189">
              <a:extLst>
                <a:ext uri="{FF2B5EF4-FFF2-40B4-BE49-F238E27FC236}">
                  <a16:creationId xmlns:a16="http://schemas.microsoft.com/office/drawing/2014/main" id="{41AA0C2C-2256-346A-383E-F77BBE989A46}"/>
                </a:ext>
              </a:extLst>
            </p:cNvPr>
            <p:cNvGrpSpPr/>
            <p:nvPr/>
          </p:nvGrpSpPr>
          <p:grpSpPr>
            <a:xfrm>
              <a:off x="932247" y="2481233"/>
              <a:ext cx="4857297" cy="947767"/>
              <a:chOff x="6727554" y="3661451"/>
              <a:chExt cx="4857297" cy="947767"/>
            </a:xfrm>
          </p:grpSpPr>
          <p:pic>
            <p:nvPicPr>
              <p:cNvPr id="7192" name="Picture 7191">
                <a:extLst>
                  <a:ext uri="{FF2B5EF4-FFF2-40B4-BE49-F238E27FC236}">
                    <a16:creationId xmlns:a16="http://schemas.microsoft.com/office/drawing/2014/main" id="{B55CAD77-F5C7-C9A9-8D1E-330CD73104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59305" y="3661451"/>
                <a:ext cx="151305" cy="390391"/>
              </a:xfrm>
              <a:prstGeom prst="rect">
                <a:avLst/>
              </a:prstGeom>
            </p:spPr>
          </p:pic>
          <p:sp>
            <p:nvSpPr>
              <p:cNvPr id="7193" name="TextBox 7192">
                <a:extLst>
                  <a:ext uri="{FF2B5EF4-FFF2-40B4-BE49-F238E27FC236}">
                    <a16:creationId xmlns:a16="http://schemas.microsoft.com/office/drawing/2014/main" id="{CF1D9985-37A7-E24B-0FA3-7742BCBD33E9}"/>
                  </a:ext>
                </a:extLst>
              </p:cNvPr>
              <p:cNvSpPr txBox="1"/>
              <p:nvPr/>
            </p:nvSpPr>
            <p:spPr>
              <a:xfrm>
                <a:off x="6727554" y="4085999"/>
                <a:ext cx="9530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Off-net UE</a:t>
                </a:r>
              </a:p>
            </p:txBody>
          </p:sp>
          <p:sp>
            <p:nvSpPr>
              <p:cNvPr id="7194" name="TextBox 7193">
                <a:extLst>
                  <a:ext uri="{FF2B5EF4-FFF2-40B4-BE49-F238E27FC236}">
                    <a16:creationId xmlns:a16="http://schemas.microsoft.com/office/drawing/2014/main" id="{5FE83349-7F6C-BAF7-FB20-0781465E733A}"/>
                  </a:ext>
                </a:extLst>
              </p:cNvPr>
              <p:cNvSpPr txBox="1"/>
              <p:nvPr/>
            </p:nvSpPr>
            <p:spPr>
              <a:xfrm>
                <a:off x="8127938" y="4085998"/>
                <a:ext cx="95301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Off-net UE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400" dirty="0">
                    <a:solidFill>
                      <a:srgbClr val="000000"/>
                    </a:solidFill>
                    <a:latin typeface="Calibri" panose="020F0502020204030204"/>
                    <a:cs typeface="+mn-cs"/>
                  </a:rPr>
                  <a:t>- Relay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7195" name="Picture 7194">
                <a:extLst>
                  <a:ext uri="{FF2B5EF4-FFF2-40B4-BE49-F238E27FC236}">
                    <a16:creationId xmlns:a16="http://schemas.microsoft.com/office/drawing/2014/main" id="{126BD5E2-CF68-5E45-5DC7-7BCBEF6C57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85244" y="3687614"/>
                <a:ext cx="151305" cy="390391"/>
              </a:xfrm>
              <a:prstGeom prst="rect">
                <a:avLst/>
              </a:prstGeom>
            </p:spPr>
          </p:pic>
          <p:grpSp>
            <p:nvGrpSpPr>
              <p:cNvPr id="7196" name="Group 7195">
                <a:extLst>
                  <a:ext uri="{FF2B5EF4-FFF2-40B4-BE49-F238E27FC236}">
                    <a16:creationId xmlns:a16="http://schemas.microsoft.com/office/drawing/2014/main" id="{F65F9FAF-D148-8E7F-E568-FADA0C60E7A3}"/>
                  </a:ext>
                </a:extLst>
              </p:cNvPr>
              <p:cNvGrpSpPr/>
              <p:nvPr/>
            </p:nvGrpSpPr>
            <p:grpSpPr>
              <a:xfrm rot="20697942">
                <a:off x="7380371" y="3832910"/>
                <a:ext cx="846531" cy="172630"/>
                <a:chOff x="4189445" y="2341984"/>
                <a:chExt cx="1065987" cy="334046"/>
              </a:xfrm>
            </p:grpSpPr>
            <p:cxnSp>
              <p:nvCxnSpPr>
                <p:cNvPr id="7215" name="Straight Connector 7214">
                  <a:extLst>
                    <a:ext uri="{FF2B5EF4-FFF2-40B4-BE49-F238E27FC236}">
                      <a16:creationId xmlns:a16="http://schemas.microsoft.com/office/drawing/2014/main" id="{1C073244-CF97-0FFD-DC9B-52029DEC7D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89445" y="2341984"/>
                  <a:ext cx="609058" cy="90823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6" name="Straight Connector 7215">
                  <a:extLst>
                    <a:ext uri="{FF2B5EF4-FFF2-40B4-BE49-F238E27FC236}">
                      <a16:creationId xmlns:a16="http://schemas.microsoft.com/office/drawing/2014/main" id="{3E99B0D2-A996-EEBF-CD87-00AFB68904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89489" y="2599033"/>
                  <a:ext cx="663445" cy="76997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7" name="Straight Connector 7216">
                  <a:extLst>
                    <a:ext uri="{FF2B5EF4-FFF2-40B4-BE49-F238E27FC236}">
                      <a16:creationId xmlns:a16="http://schemas.microsoft.com/office/drawing/2014/main" id="{5077CAFE-0CCA-B317-D571-2A731ECAEE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721902" y="2432807"/>
                  <a:ext cx="76602" cy="90425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8" name="Straight Connector 7217">
                  <a:extLst>
                    <a:ext uri="{FF2B5EF4-FFF2-40B4-BE49-F238E27FC236}">
                      <a16:creationId xmlns:a16="http://schemas.microsoft.com/office/drawing/2014/main" id="{9682FC50-BAE3-0732-28E4-2ACF6D08D4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21902" y="2523232"/>
                  <a:ext cx="533530" cy="15279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9" name="Straight Connector 7218">
                  <a:extLst>
                    <a:ext uri="{FF2B5EF4-FFF2-40B4-BE49-F238E27FC236}">
                      <a16:creationId xmlns:a16="http://schemas.microsoft.com/office/drawing/2014/main" id="{49A49978-85D7-92C6-78CE-75ED6E2647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89445" y="2341984"/>
                  <a:ext cx="489985" cy="15387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20" name="Straight Connector 7219">
                  <a:extLst>
                    <a:ext uri="{FF2B5EF4-FFF2-40B4-BE49-F238E27FC236}">
                      <a16:creationId xmlns:a16="http://schemas.microsoft.com/office/drawing/2014/main" id="{4C575665-850E-F709-7AED-816F475FAC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589489" y="2495862"/>
                  <a:ext cx="89941" cy="103171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7197" name="Picture 7196">
                <a:extLst>
                  <a:ext uri="{FF2B5EF4-FFF2-40B4-BE49-F238E27FC236}">
                    <a16:creationId xmlns:a16="http://schemas.microsoft.com/office/drawing/2014/main" id="{1630FE20-6DE6-DCA7-C0C0-2F83F33F21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672369" y="3676594"/>
                <a:ext cx="151305" cy="390391"/>
              </a:xfrm>
              <a:prstGeom prst="rect">
                <a:avLst/>
              </a:prstGeom>
            </p:spPr>
          </p:pic>
          <p:grpSp>
            <p:nvGrpSpPr>
              <p:cNvPr id="7198" name="Group 7197">
                <a:extLst>
                  <a:ext uri="{FF2B5EF4-FFF2-40B4-BE49-F238E27FC236}">
                    <a16:creationId xmlns:a16="http://schemas.microsoft.com/office/drawing/2014/main" id="{17698B63-2431-FD9D-5FB2-5BC324BADC4F}"/>
                  </a:ext>
                </a:extLst>
              </p:cNvPr>
              <p:cNvGrpSpPr/>
              <p:nvPr/>
            </p:nvGrpSpPr>
            <p:grpSpPr>
              <a:xfrm rot="20697942">
                <a:off x="8667496" y="3821890"/>
                <a:ext cx="846531" cy="172630"/>
                <a:chOff x="4189445" y="2341984"/>
                <a:chExt cx="1065987" cy="334046"/>
              </a:xfrm>
            </p:grpSpPr>
            <p:cxnSp>
              <p:nvCxnSpPr>
                <p:cNvPr id="7209" name="Straight Connector 7208">
                  <a:extLst>
                    <a:ext uri="{FF2B5EF4-FFF2-40B4-BE49-F238E27FC236}">
                      <a16:creationId xmlns:a16="http://schemas.microsoft.com/office/drawing/2014/main" id="{44259D4D-3748-8D14-72A0-DFBAAA989A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89445" y="2341984"/>
                  <a:ext cx="609058" cy="90823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0" name="Straight Connector 7209">
                  <a:extLst>
                    <a:ext uri="{FF2B5EF4-FFF2-40B4-BE49-F238E27FC236}">
                      <a16:creationId xmlns:a16="http://schemas.microsoft.com/office/drawing/2014/main" id="{DA9CE7C3-C91F-5B26-CA58-4FEA336363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89489" y="2599033"/>
                  <a:ext cx="663445" cy="76997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1" name="Straight Connector 7210">
                  <a:extLst>
                    <a:ext uri="{FF2B5EF4-FFF2-40B4-BE49-F238E27FC236}">
                      <a16:creationId xmlns:a16="http://schemas.microsoft.com/office/drawing/2014/main" id="{90F11E31-65CF-98EB-0F54-E931F05C42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721902" y="2432807"/>
                  <a:ext cx="76602" cy="90425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2" name="Straight Connector 7211">
                  <a:extLst>
                    <a:ext uri="{FF2B5EF4-FFF2-40B4-BE49-F238E27FC236}">
                      <a16:creationId xmlns:a16="http://schemas.microsoft.com/office/drawing/2014/main" id="{CF2734E8-043E-651D-D8B2-EDF354B71F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21902" y="2523232"/>
                  <a:ext cx="533530" cy="15279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3" name="Straight Connector 7212">
                  <a:extLst>
                    <a:ext uri="{FF2B5EF4-FFF2-40B4-BE49-F238E27FC236}">
                      <a16:creationId xmlns:a16="http://schemas.microsoft.com/office/drawing/2014/main" id="{57003C77-34BC-992C-D310-15AA47EEF4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89445" y="2341984"/>
                  <a:ext cx="489985" cy="15387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4" name="Straight Connector 7213">
                  <a:extLst>
                    <a:ext uri="{FF2B5EF4-FFF2-40B4-BE49-F238E27FC236}">
                      <a16:creationId xmlns:a16="http://schemas.microsoft.com/office/drawing/2014/main" id="{AB354606-DB76-8C0D-5EDF-91D7DC1A17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589489" y="2495862"/>
                  <a:ext cx="89941" cy="103171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199" name="TextBox 7198">
                <a:extLst>
                  <a:ext uri="{FF2B5EF4-FFF2-40B4-BE49-F238E27FC236}">
                    <a16:creationId xmlns:a16="http://schemas.microsoft.com/office/drawing/2014/main" id="{3EF670C9-4A1F-0EBA-A01B-5E28DAD28D28}"/>
                  </a:ext>
                </a:extLst>
              </p:cNvPr>
              <p:cNvSpPr txBox="1"/>
              <p:nvPr/>
            </p:nvSpPr>
            <p:spPr>
              <a:xfrm>
                <a:off x="10631833" y="4092841"/>
                <a:ext cx="9530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Off-net UE</a:t>
                </a:r>
              </a:p>
            </p:txBody>
          </p:sp>
          <p:pic>
            <p:nvPicPr>
              <p:cNvPr id="7200" name="Picture 7199">
                <a:extLst>
                  <a:ext uri="{FF2B5EF4-FFF2-40B4-BE49-F238E27FC236}">
                    <a16:creationId xmlns:a16="http://schemas.microsoft.com/office/drawing/2014/main" id="{34E434F5-FCF7-F133-A512-2A875E2E80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038569" y="3691430"/>
                <a:ext cx="151305" cy="390391"/>
              </a:xfrm>
              <a:prstGeom prst="rect">
                <a:avLst/>
              </a:prstGeom>
            </p:spPr>
          </p:pic>
          <p:grpSp>
            <p:nvGrpSpPr>
              <p:cNvPr id="7201" name="Group 7200">
                <a:extLst>
                  <a:ext uri="{FF2B5EF4-FFF2-40B4-BE49-F238E27FC236}">
                    <a16:creationId xmlns:a16="http://schemas.microsoft.com/office/drawing/2014/main" id="{C853B3F5-FD43-9415-F44F-42AEDC36E0DD}"/>
                  </a:ext>
                </a:extLst>
              </p:cNvPr>
              <p:cNvGrpSpPr/>
              <p:nvPr/>
            </p:nvGrpSpPr>
            <p:grpSpPr>
              <a:xfrm rot="20697942">
                <a:off x="10033696" y="3836726"/>
                <a:ext cx="846531" cy="172630"/>
                <a:chOff x="4189445" y="2341984"/>
                <a:chExt cx="1065987" cy="334046"/>
              </a:xfrm>
            </p:grpSpPr>
            <p:cxnSp>
              <p:nvCxnSpPr>
                <p:cNvPr id="7203" name="Straight Connector 7202">
                  <a:extLst>
                    <a:ext uri="{FF2B5EF4-FFF2-40B4-BE49-F238E27FC236}">
                      <a16:creationId xmlns:a16="http://schemas.microsoft.com/office/drawing/2014/main" id="{A469DAEC-59E2-8B31-1533-F2B1D6F6F1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89445" y="2341984"/>
                  <a:ext cx="609058" cy="90823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04" name="Straight Connector 7203">
                  <a:extLst>
                    <a:ext uri="{FF2B5EF4-FFF2-40B4-BE49-F238E27FC236}">
                      <a16:creationId xmlns:a16="http://schemas.microsoft.com/office/drawing/2014/main" id="{6B98E752-5DA3-B474-8C81-E7D118BC38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89489" y="2599033"/>
                  <a:ext cx="663445" cy="76997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05" name="Straight Connector 7204">
                  <a:extLst>
                    <a:ext uri="{FF2B5EF4-FFF2-40B4-BE49-F238E27FC236}">
                      <a16:creationId xmlns:a16="http://schemas.microsoft.com/office/drawing/2014/main" id="{16BDF6B5-0A26-7D1B-18CB-C91D6618A0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721902" y="2432807"/>
                  <a:ext cx="76602" cy="90425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06" name="Straight Connector 7205">
                  <a:extLst>
                    <a:ext uri="{FF2B5EF4-FFF2-40B4-BE49-F238E27FC236}">
                      <a16:creationId xmlns:a16="http://schemas.microsoft.com/office/drawing/2014/main" id="{B2D037BD-253F-78CC-F5BF-B2E30099E0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21902" y="2523232"/>
                  <a:ext cx="533530" cy="15279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07" name="Straight Connector 7206">
                  <a:extLst>
                    <a:ext uri="{FF2B5EF4-FFF2-40B4-BE49-F238E27FC236}">
                      <a16:creationId xmlns:a16="http://schemas.microsoft.com/office/drawing/2014/main" id="{E5BDBC70-1D59-0ED5-238D-5A0084578D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89445" y="2341984"/>
                  <a:ext cx="489985" cy="15387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08" name="Straight Connector 7207">
                  <a:extLst>
                    <a:ext uri="{FF2B5EF4-FFF2-40B4-BE49-F238E27FC236}">
                      <a16:creationId xmlns:a16="http://schemas.microsoft.com/office/drawing/2014/main" id="{46C92544-64EC-0D76-F70E-EE52724FBC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589489" y="2495862"/>
                  <a:ext cx="89941" cy="103171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202" name="TextBox 7201">
                <a:extLst>
                  <a:ext uri="{FF2B5EF4-FFF2-40B4-BE49-F238E27FC236}">
                    <a16:creationId xmlns:a16="http://schemas.microsoft.com/office/drawing/2014/main" id="{CE09EA17-91F5-B40C-02D4-5F65064B7186}"/>
                  </a:ext>
                </a:extLst>
              </p:cNvPr>
              <p:cNvSpPr txBox="1"/>
              <p:nvPr/>
            </p:nvSpPr>
            <p:spPr>
              <a:xfrm>
                <a:off x="9319538" y="4077138"/>
                <a:ext cx="95301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Off-net UE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400" dirty="0">
                    <a:solidFill>
                      <a:srgbClr val="000000"/>
                    </a:solidFill>
                    <a:latin typeface="Calibri" panose="020F0502020204030204"/>
                    <a:cs typeface="+mn-cs"/>
                  </a:rPr>
                  <a:t>- Relay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7191" name="TextBox 7190">
              <a:extLst>
                <a:ext uri="{FF2B5EF4-FFF2-40B4-BE49-F238E27FC236}">
                  <a16:creationId xmlns:a16="http://schemas.microsoft.com/office/drawing/2014/main" id="{62AC6DC9-5A0A-F34E-C0DB-ECFE347CDC81}"/>
                </a:ext>
              </a:extLst>
            </p:cNvPr>
            <p:cNvSpPr txBox="1"/>
            <p:nvPr/>
          </p:nvSpPr>
          <p:spPr>
            <a:xfrm>
              <a:off x="1489790" y="3430516"/>
              <a:ext cx="375347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dirty="0"/>
                <a:t>UE-to-UE Relay multi-hop</a:t>
              </a:r>
            </a:p>
          </p:txBody>
        </p:sp>
      </p:grpSp>
      <p:grpSp>
        <p:nvGrpSpPr>
          <p:cNvPr id="7221" name="Group 7220">
            <a:extLst>
              <a:ext uri="{FF2B5EF4-FFF2-40B4-BE49-F238E27FC236}">
                <a16:creationId xmlns:a16="http://schemas.microsoft.com/office/drawing/2014/main" id="{B2D50DED-5CE3-7751-30C3-9E8B68F11325}"/>
              </a:ext>
            </a:extLst>
          </p:cNvPr>
          <p:cNvGrpSpPr/>
          <p:nvPr/>
        </p:nvGrpSpPr>
        <p:grpSpPr>
          <a:xfrm>
            <a:off x="7062060" y="4906859"/>
            <a:ext cx="4908730" cy="1429094"/>
            <a:chOff x="6435058" y="4109583"/>
            <a:chExt cx="4908730" cy="1429094"/>
          </a:xfrm>
        </p:grpSpPr>
        <p:sp>
          <p:nvSpPr>
            <p:cNvPr id="7222" name="TextBox 7221">
              <a:extLst>
                <a:ext uri="{FF2B5EF4-FFF2-40B4-BE49-F238E27FC236}">
                  <a16:creationId xmlns:a16="http://schemas.microsoft.com/office/drawing/2014/main" id="{DF392B97-DC03-C01C-3E86-D4C1AB68AC83}"/>
                </a:ext>
              </a:extLst>
            </p:cNvPr>
            <p:cNvSpPr txBox="1"/>
            <p:nvPr/>
          </p:nvSpPr>
          <p:spPr>
            <a:xfrm>
              <a:off x="7886875" y="4644609"/>
              <a:ext cx="94032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On-net UE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dirty="0">
                  <a:solidFill>
                    <a:srgbClr val="000000"/>
                  </a:solidFill>
                  <a:latin typeface="Calibri" panose="020F0502020204030204"/>
                  <a:cs typeface="+mn-cs"/>
                </a:rPr>
                <a:t>- Relay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223" name="Picture 7222">
              <a:extLst>
                <a:ext uri="{FF2B5EF4-FFF2-40B4-BE49-F238E27FC236}">
                  <a16:creationId xmlns:a16="http://schemas.microsoft.com/office/drawing/2014/main" id="{7CA8FED7-E56C-1EE9-3ED8-E057392C47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44181" y="4246225"/>
              <a:ext cx="151305" cy="390391"/>
            </a:xfrm>
            <a:prstGeom prst="rect">
              <a:avLst/>
            </a:prstGeom>
          </p:spPr>
        </p:pic>
        <p:grpSp>
          <p:nvGrpSpPr>
            <p:cNvPr id="7224" name="Group 7223">
              <a:extLst>
                <a:ext uri="{FF2B5EF4-FFF2-40B4-BE49-F238E27FC236}">
                  <a16:creationId xmlns:a16="http://schemas.microsoft.com/office/drawing/2014/main" id="{6441DEA3-307B-CF7E-4468-14042DDA7785}"/>
                </a:ext>
              </a:extLst>
            </p:cNvPr>
            <p:cNvGrpSpPr/>
            <p:nvPr/>
          </p:nvGrpSpPr>
          <p:grpSpPr>
            <a:xfrm rot="20697942">
              <a:off x="7139308" y="4391521"/>
              <a:ext cx="846531" cy="172630"/>
              <a:chOff x="4189445" y="2341984"/>
              <a:chExt cx="1065987" cy="334046"/>
            </a:xfrm>
          </p:grpSpPr>
          <p:cxnSp>
            <p:nvCxnSpPr>
              <p:cNvPr id="7245" name="Straight Connector 7244">
                <a:extLst>
                  <a:ext uri="{FF2B5EF4-FFF2-40B4-BE49-F238E27FC236}">
                    <a16:creationId xmlns:a16="http://schemas.microsoft.com/office/drawing/2014/main" id="{BA4AC019-5F3D-51B7-B46B-855C80ED91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9445" y="2341984"/>
                <a:ext cx="609058" cy="9082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46" name="Straight Connector 7245">
                <a:extLst>
                  <a:ext uri="{FF2B5EF4-FFF2-40B4-BE49-F238E27FC236}">
                    <a16:creationId xmlns:a16="http://schemas.microsoft.com/office/drawing/2014/main" id="{E595E96C-DF70-91BB-2F82-870258ED48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9489" y="2599033"/>
                <a:ext cx="663445" cy="7699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47" name="Straight Connector 7246">
                <a:extLst>
                  <a:ext uri="{FF2B5EF4-FFF2-40B4-BE49-F238E27FC236}">
                    <a16:creationId xmlns:a16="http://schemas.microsoft.com/office/drawing/2014/main" id="{B13C4C21-1C79-32EF-2620-5FB01EF896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21902" y="2432807"/>
                <a:ext cx="76602" cy="9042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48" name="Straight Connector 7247">
                <a:extLst>
                  <a:ext uri="{FF2B5EF4-FFF2-40B4-BE49-F238E27FC236}">
                    <a16:creationId xmlns:a16="http://schemas.microsoft.com/office/drawing/2014/main" id="{B43D4BFC-418A-0771-C654-2CFD9DD0AF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1902" y="2523232"/>
                <a:ext cx="533530" cy="1527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49" name="Straight Connector 7248">
                <a:extLst>
                  <a:ext uri="{FF2B5EF4-FFF2-40B4-BE49-F238E27FC236}">
                    <a16:creationId xmlns:a16="http://schemas.microsoft.com/office/drawing/2014/main" id="{9A3381A1-B3D4-2DE9-998E-C101F08D28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9445" y="2341984"/>
                <a:ext cx="489985" cy="15387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50" name="Straight Connector 7249">
                <a:extLst>
                  <a:ext uri="{FF2B5EF4-FFF2-40B4-BE49-F238E27FC236}">
                    <a16:creationId xmlns:a16="http://schemas.microsoft.com/office/drawing/2014/main" id="{02F240D1-5150-6733-0267-3A7652AE892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89489" y="2495862"/>
                <a:ext cx="89941" cy="10317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225" name="Picture 7224">
              <a:extLst>
                <a:ext uri="{FF2B5EF4-FFF2-40B4-BE49-F238E27FC236}">
                  <a16:creationId xmlns:a16="http://schemas.microsoft.com/office/drawing/2014/main" id="{D5558FF1-923F-16F7-060D-2F301D0E82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31306" y="4235205"/>
              <a:ext cx="151305" cy="390391"/>
            </a:xfrm>
            <a:prstGeom prst="rect">
              <a:avLst/>
            </a:prstGeom>
          </p:spPr>
        </p:pic>
        <p:grpSp>
          <p:nvGrpSpPr>
            <p:cNvPr id="7226" name="Group 7225">
              <a:extLst>
                <a:ext uri="{FF2B5EF4-FFF2-40B4-BE49-F238E27FC236}">
                  <a16:creationId xmlns:a16="http://schemas.microsoft.com/office/drawing/2014/main" id="{C3B6CA47-4DD0-4D6D-8EDF-ADA55178AA3C}"/>
                </a:ext>
              </a:extLst>
            </p:cNvPr>
            <p:cNvGrpSpPr/>
            <p:nvPr/>
          </p:nvGrpSpPr>
          <p:grpSpPr>
            <a:xfrm rot="20697942">
              <a:off x="8426433" y="4380501"/>
              <a:ext cx="846531" cy="172630"/>
              <a:chOff x="4189445" y="2341984"/>
              <a:chExt cx="1065987" cy="334046"/>
            </a:xfrm>
          </p:grpSpPr>
          <p:cxnSp>
            <p:nvCxnSpPr>
              <p:cNvPr id="7239" name="Straight Connector 7238">
                <a:extLst>
                  <a:ext uri="{FF2B5EF4-FFF2-40B4-BE49-F238E27FC236}">
                    <a16:creationId xmlns:a16="http://schemas.microsoft.com/office/drawing/2014/main" id="{314ABD63-F526-71D7-48B9-20164858FB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9445" y="2341984"/>
                <a:ext cx="609058" cy="9082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40" name="Straight Connector 7239">
                <a:extLst>
                  <a:ext uri="{FF2B5EF4-FFF2-40B4-BE49-F238E27FC236}">
                    <a16:creationId xmlns:a16="http://schemas.microsoft.com/office/drawing/2014/main" id="{6AC3F796-CC04-BCC9-4271-25630FC567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9489" y="2599033"/>
                <a:ext cx="663445" cy="7699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41" name="Straight Connector 7240">
                <a:extLst>
                  <a:ext uri="{FF2B5EF4-FFF2-40B4-BE49-F238E27FC236}">
                    <a16:creationId xmlns:a16="http://schemas.microsoft.com/office/drawing/2014/main" id="{2C21B275-6DE9-2E40-2CD7-9A9AD2E3BE9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21902" y="2432807"/>
                <a:ext cx="76602" cy="9042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42" name="Straight Connector 7241">
                <a:extLst>
                  <a:ext uri="{FF2B5EF4-FFF2-40B4-BE49-F238E27FC236}">
                    <a16:creationId xmlns:a16="http://schemas.microsoft.com/office/drawing/2014/main" id="{8B5FAED0-A4C8-20A9-6802-775293EB32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1902" y="2523232"/>
                <a:ext cx="533530" cy="1527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43" name="Straight Connector 7242">
                <a:extLst>
                  <a:ext uri="{FF2B5EF4-FFF2-40B4-BE49-F238E27FC236}">
                    <a16:creationId xmlns:a16="http://schemas.microsoft.com/office/drawing/2014/main" id="{BACB98BD-7562-8571-6C1C-AE45E05B73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9445" y="2341984"/>
                <a:ext cx="489985" cy="15387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44" name="Straight Connector 7243">
                <a:extLst>
                  <a:ext uri="{FF2B5EF4-FFF2-40B4-BE49-F238E27FC236}">
                    <a16:creationId xmlns:a16="http://schemas.microsoft.com/office/drawing/2014/main" id="{9BA09ABD-A1BA-537C-A13F-1023F8CF41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89489" y="2495862"/>
                <a:ext cx="89941" cy="10317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27" name="TextBox 7226">
              <a:extLst>
                <a:ext uri="{FF2B5EF4-FFF2-40B4-BE49-F238E27FC236}">
                  <a16:creationId xmlns:a16="http://schemas.microsoft.com/office/drawing/2014/main" id="{54D13927-CC5B-BDA8-D7AC-184891EB34B9}"/>
                </a:ext>
              </a:extLst>
            </p:cNvPr>
            <p:cNvSpPr txBox="1"/>
            <p:nvPr/>
          </p:nvSpPr>
          <p:spPr>
            <a:xfrm>
              <a:off x="10390770" y="4651452"/>
              <a:ext cx="9530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Off-net UE</a:t>
              </a:r>
            </a:p>
          </p:txBody>
        </p:sp>
        <p:pic>
          <p:nvPicPr>
            <p:cNvPr id="7228" name="Picture 7227">
              <a:extLst>
                <a:ext uri="{FF2B5EF4-FFF2-40B4-BE49-F238E27FC236}">
                  <a16:creationId xmlns:a16="http://schemas.microsoft.com/office/drawing/2014/main" id="{9FB8B6E2-52F8-E02B-0932-782DD738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97506" y="4250041"/>
              <a:ext cx="151305" cy="390391"/>
            </a:xfrm>
            <a:prstGeom prst="rect">
              <a:avLst/>
            </a:prstGeom>
          </p:spPr>
        </p:pic>
        <p:grpSp>
          <p:nvGrpSpPr>
            <p:cNvPr id="7229" name="Group 7228">
              <a:extLst>
                <a:ext uri="{FF2B5EF4-FFF2-40B4-BE49-F238E27FC236}">
                  <a16:creationId xmlns:a16="http://schemas.microsoft.com/office/drawing/2014/main" id="{70322867-9F2E-2E39-7D48-DBBF77E15956}"/>
                </a:ext>
              </a:extLst>
            </p:cNvPr>
            <p:cNvGrpSpPr/>
            <p:nvPr/>
          </p:nvGrpSpPr>
          <p:grpSpPr>
            <a:xfrm rot="20697942">
              <a:off x="9792633" y="4395337"/>
              <a:ext cx="846531" cy="172630"/>
              <a:chOff x="4189445" y="2341984"/>
              <a:chExt cx="1065987" cy="334046"/>
            </a:xfrm>
          </p:grpSpPr>
          <p:cxnSp>
            <p:nvCxnSpPr>
              <p:cNvPr id="7233" name="Straight Connector 7232">
                <a:extLst>
                  <a:ext uri="{FF2B5EF4-FFF2-40B4-BE49-F238E27FC236}">
                    <a16:creationId xmlns:a16="http://schemas.microsoft.com/office/drawing/2014/main" id="{9E4DA08B-856A-D0B4-D327-27014D8B6A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9445" y="2341984"/>
                <a:ext cx="609058" cy="9082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34" name="Straight Connector 7233">
                <a:extLst>
                  <a:ext uri="{FF2B5EF4-FFF2-40B4-BE49-F238E27FC236}">
                    <a16:creationId xmlns:a16="http://schemas.microsoft.com/office/drawing/2014/main" id="{8AC2FB07-7F83-EC23-17D9-8670C9946B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9489" y="2599033"/>
                <a:ext cx="663445" cy="7699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35" name="Straight Connector 7234">
                <a:extLst>
                  <a:ext uri="{FF2B5EF4-FFF2-40B4-BE49-F238E27FC236}">
                    <a16:creationId xmlns:a16="http://schemas.microsoft.com/office/drawing/2014/main" id="{89A788FC-707B-8800-86CB-CFC2CD56565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21902" y="2432807"/>
                <a:ext cx="76602" cy="9042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36" name="Straight Connector 7235">
                <a:extLst>
                  <a:ext uri="{FF2B5EF4-FFF2-40B4-BE49-F238E27FC236}">
                    <a16:creationId xmlns:a16="http://schemas.microsoft.com/office/drawing/2014/main" id="{3DDF0B14-283B-3820-B773-84EDF1C0A4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1902" y="2523232"/>
                <a:ext cx="533530" cy="1527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37" name="Straight Connector 7236">
                <a:extLst>
                  <a:ext uri="{FF2B5EF4-FFF2-40B4-BE49-F238E27FC236}">
                    <a16:creationId xmlns:a16="http://schemas.microsoft.com/office/drawing/2014/main" id="{61E2E8F3-256E-0349-7BBF-8A8FEE19C0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9445" y="2341984"/>
                <a:ext cx="489985" cy="15387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38" name="Straight Connector 7237">
                <a:extLst>
                  <a:ext uri="{FF2B5EF4-FFF2-40B4-BE49-F238E27FC236}">
                    <a16:creationId xmlns:a16="http://schemas.microsoft.com/office/drawing/2014/main" id="{20C123A1-466C-5865-55AA-A1264D55D4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89489" y="2495862"/>
                <a:ext cx="89941" cy="10317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30" name="TextBox 7229">
              <a:extLst>
                <a:ext uri="{FF2B5EF4-FFF2-40B4-BE49-F238E27FC236}">
                  <a16:creationId xmlns:a16="http://schemas.microsoft.com/office/drawing/2014/main" id="{1ECF38A7-4643-CB1E-1BE0-480527E961E7}"/>
                </a:ext>
              </a:extLst>
            </p:cNvPr>
            <p:cNvSpPr txBox="1"/>
            <p:nvPr/>
          </p:nvSpPr>
          <p:spPr>
            <a:xfrm>
              <a:off x="9078475" y="4635749"/>
              <a:ext cx="9530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Off-net UE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dirty="0">
                  <a:solidFill>
                    <a:srgbClr val="000000"/>
                  </a:solidFill>
                  <a:latin typeface="Calibri" panose="020F0502020204030204"/>
                  <a:cs typeface="+mn-cs"/>
                </a:rPr>
                <a:t>- Relay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31" name="TextBox 7230">
              <a:extLst>
                <a:ext uri="{FF2B5EF4-FFF2-40B4-BE49-F238E27FC236}">
                  <a16:creationId xmlns:a16="http://schemas.microsoft.com/office/drawing/2014/main" id="{3EF3EDD4-B7BD-7FF1-A2E2-18E352B92FE9}"/>
                </a:ext>
              </a:extLst>
            </p:cNvPr>
            <p:cNvSpPr txBox="1"/>
            <p:nvPr/>
          </p:nvSpPr>
          <p:spPr>
            <a:xfrm>
              <a:off x="7044034" y="5169345"/>
              <a:ext cx="375347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dirty="0"/>
                <a:t>UE-to-Network Relay multi-hop</a:t>
              </a:r>
            </a:p>
          </p:txBody>
        </p:sp>
        <p:pic>
          <p:nvPicPr>
            <p:cNvPr id="7232" name="Picture 7231">
              <a:extLst>
                <a:ext uri="{FF2B5EF4-FFF2-40B4-BE49-F238E27FC236}">
                  <a16:creationId xmlns:a16="http://schemas.microsoft.com/office/drawing/2014/main" id="{CE7C9883-CBD3-73B7-6FCB-D71E74E3D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35058" y="4109583"/>
              <a:ext cx="618748" cy="915748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7EFF1C4-FC5D-B255-D10B-24A13D233BBB}"/>
              </a:ext>
            </a:extLst>
          </p:cNvPr>
          <p:cNvGrpSpPr/>
          <p:nvPr/>
        </p:nvGrpSpPr>
        <p:grpSpPr>
          <a:xfrm>
            <a:off x="7714838" y="2771016"/>
            <a:ext cx="3152872" cy="1812363"/>
            <a:chOff x="8625037" y="1401395"/>
            <a:chExt cx="3152872" cy="181236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29D1817-3E75-D356-E0FE-14F292672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01449" y="1807195"/>
              <a:ext cx="171674" cy="576517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4C579AF-A32D-8236-4C06-1582705916FC}"/>
                </a:ext>
              </a:extLst>
            </p:cNvPr>
            <p:cNvSpPr txBox="1"/>
            <p:nvPr/>
          </p:nvSpPr>
          <p:spPr>
            <a:xfrm>
              <a:off x="9344954" y="2905981"/>
              <a:ext cx="18714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Uu-PC5 Path Switching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97C9657-6944-869F-CAC0-32C65B2D9CFF}"/>
                </a:ext>
              </a:extLst>
            </p:cNvPr>
            <p:cNvSpPr txBox="1"/>
            <p:nvPr/>
          </p:nvSpPr>
          <p:spPr>
            <a:xfrm>
              <a:off x="8625037" y="2458054"/>
              <a:ext cx="9987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Remote UE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C43EAD8-015C-5DE5-C99B-D0F0DFD758C8}"/>
                </a:ext>
              </a:extLst>
            </p:cNvPr>
            <p:cNvSpPr txBox="1"/>
            <p:nvPr/>
          </p:nvSpPr>
          <p:spPr>
            <a:xfrm>
              <a:off x="9872377" y="2651953"/>
              <a:ext cx="8193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Relay UE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20586CB-2373-1CDB-F1EF-EC68707876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33797" y="2029891"/>
              <a:ext cx="171674" cy="576517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B541BB3-43AF-46E7-2C31-D4338E1F1DBC}"/>
                </a:ext>
              </a:extLst>
            </p:cNvPr>
            <p:cNvGrpSpPr/>
            <p:nvPr/>
          </p:nvGrpSpPr>
          <p:grpSpPr>
            <a:xfrm rot="20162688">
              <a:off x="10553824" y="2181762"/>
              <a:ext cx="538187" cy="174133"/>
              <a:chOff x="4189445" y="2341984"/>
              <a:chExt cx="1065987" cy="334046"/>
            </a:xfrm>
          </p:grpSpPr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062EF409-FEF4-A03E-8E5A-C26437CCB9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9445" y="2341984"/>
                <a:ext cx="609058" cy="9082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AF71A7FB-E5AE-C6A9-DD6E-22673F35F2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9489" y="2599033"/>
                <a:ext cx="663445" cy="7699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74EDA111-BD4B-FADB-F5B6-AFD3AC6B0BC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21902" y="2432807"/>
                <a:ext cx="76602" cy="9042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F7B129BE-09EE-D413-88D6-EFF5C83A8D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1902" y="2523232"/>
                <a:ext cx="533530" cy="1527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DCAC295F-FD9C-65FA-33E0-EFBBE7BC80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9445" y="2341984"/>
                <a:ext cx="489985" cy="15387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84B5A744-D4A7-6FC9-BE97-7FC0CCB295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89489" y="2495862"/>
                <a:ext cx="89941" cy="10317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751C7E8-EAF7-0AAD-5718-8C759D95B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79117" y="1680971"/>
              <a:ext cx="698792" cy="1034212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66F85FD-8220-D41D-45E7-24BE4A1A6268}"/>
                </a:ext>
              </a:extLst>
            </p:cNvPr>
            <p:cNvGrpSpPr/>
            <p:nvPr/>
          </p:nvGrpSpPr>
          <p:grpSpPr>
            <a:xfrm rot="422683">
              <a:off x="9215068" y="2127330"/>
              <a:ext cx="960494" cy="254934"/>
              <a:chOff x="4189445" y="2341984"/>
              <a:chExt cx="1065987" cy="334046"/>
            </a:xfrm>
          </p:grpSpPr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25731EC0-7721-10B5-D438-43E75A2A5B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9445" y="2341984"/>
                <a:ext cx="609058" cy="9082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2603BF3B-D491-91D1-284A-3F006A936D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9489" y="2599033"/>
                <a:ext cx="663445" cy="7699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A8466D3B-4265-4972-B727-FA1E42851A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21902" y="2432807"/>
                <a:ext cx="76602" cy="9042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7F178098-744B-4869-9699-319B9C6DFA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1902" y="2523232"/>
                <a:ext cx="533530" cy="1527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65235046-0B5C-7132-CB2B-15C9D9D53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9445" y="2341984"/>
                <a:ext cx="489985" cy="15387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FCAABB78-80C0-11CA-A353-8A1B39C13FD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89489" y="2495862"/>
                <a:ext cx="89941" cy="10317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E464E7C-C59F-C7AE-6E94-48D3A2542DB7}"/>
                </a:ext>
              </a:extLst>
            </p:cNvPr>
            <p:cNvGrpSpPr/>
            <p:nvPr/>
          </p:nvGrpSpPr>
          <p:grpSpPr>
            <a:xfrm rot="20911513">
              <a:off x="9243055" y="1734544"/>
              <a:ext cx="1816789" cy="254934"/>
              <a:chOff x="4189445" y="2341984"/>
              <a:chExt cx="1065987" cy="334046"/>
            </a:xfrm>
          </p:grpSpPr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3952D694-64F5-640C-171D-1410E30F1E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9445" y="2341984"/>
                <a:ext cx="609058" cy="90823"/>
              </a:xfrm>
              <a:prstGeom prst="line">
                <a:avLst/>
              </a:prstGeom>
              <a:ln>
                <a:solidFill>
                  <a:srgbClr val="E0482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92BB0F83-1009-03BC-350B-01DA0F84D4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9489" y="2599033"/>
                <a:ext cx="663445" cy="76997"/>
              </a:xfrm>
              <a:prstGeom prst="line">
                <a:avLst/>
              </a:prstGeom>
              <a:ln>
                <a:solidFill>
                  <a:srgbClr val="E0482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0ADD3003-A6AF-4154-C2CB-CAAA3D5D0E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21902" y="2432807"/>
                <a:ext cx="76602" cy="90425"/>
              </a:xfrm>
              <a:prstGeom prst="line">
                <a:avLst/>
              </a:prstGeom>
              <a:ln>
                <a:solidFill>
                  <a:srgbClr val="E0482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4B14BE5D-130D-CBE0-9E60-9A035F5177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1902" y="2523232"/>
                <a:ext cx="533530" cy="152798"/>
              </a:xfrm>
              <a:prstGeom prst="line">
                <a:avLst/>
              </a:prstGeom>
              <a:ln>
                <a:solidFill>
                  <a:srgbClr val="E0482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5992FA19-4741-54C7-9823-9DBAB3A537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9445" y="2341984"/>
                <a:ext cx="489985" cy="153878"/>
              </a:xfrm>
              <a:prstGeom prst="line">
                <a:avLst/>
              </a:prstGeom>
              <a:ln>
                <a:solidFill>
                  <a:srgbClr val="E0482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A27F0AAD-59D0-1FB9-6535-3311187EE3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89489" y="2495862"/>
                <a:ext cx="89941" cy="103171"/>
              </a:xfrm>
              <a:prstGeom prst="line">
                <a:avLst/>
              </a:prstGeom>
              <a:ln>
                <a:solidFill>
                  <a:srgbClr val="E0482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E0AE022-D2A3-97C4-3F9D-4BAD23C2871D}"/>
                </a:ext>
              </a:extLst>
            </p:cNvPr>
            <p:cNvSpPr txBox="1"/>
            <p:nvPr/>
          </p:nvSpPr>
          <p:spPr>
            <a:xfrm>
              <a:off x="9922136" y="1401395"/>
              <a:ext cx="3946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Uu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B25D965-9F61-3E4F-44B7-C33D4479BBFC}"/>
                </a:ext>
              </a:extLst>
            </p:cNvPr>
            <p:cNvSpPr txBox="1"/>
            <p:nvPr/>
          </p:nvSpPr>
          <p:spPr>
            <a:xfrm>
              <a:off x="10572382" y="1911979"/>
              <a:ext cx="3946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Uu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02F0FFF-0BE1-A681-99F5-DBAC3B6FA4F1}"/>
                </a:ext>
              </a:extLst>
            </p:cNvPr>
            <p:cNvSpPr txBox="1"/>
            <p:nvPr/>
          </p:nvSpPr>
          <p:spPr>
            <a:xfrm>
              <a:off x="9687111" y="1978763"/>
              <a:ext cx="4651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PC5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256982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High Priority Work Items For Public Safety in Release 19</a:t>
            </a:r>
            <a:endParaRPr lang="en-GB" altLang="en-US" sz="34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928" y="1825625"/>
            <a:ext cx="10747872" cy="4351338"/>
          </a:xfrm>
        </p:spPr>
        <p:txBody>
          <a:bodyPr/>
          <a:lstStyle/>
          <a:p>
            <a:r>
              <a:rPr lang="en-US" altLang="en-US" dirty="0"/>
              <a:t>Coverage (cont.):</a:t>
            </a:r>
          </a:p>
          <a:p>
            <a:pPr lvl="1"/>
            <a:r>
              <a:rPr lang="en-US" altLang="en-US" sz="1800" dirty="0"/>
              <a:t>VMR Enhancements (multi-hop)</a:t>
            </a:r>
          </a:p>
          <a:p>
            <a:pPr lvl="1"/>
            <a:r>
              <a:rPr lang="en-US" altLang="en-US" sz="2000" dirty="0"/>
              <a:t>UAV Phase 3</a:t>
            </a:r>
          </a:p>
          <a:p>
            <a:pPr lvl="1"/>
            <a:r>
              <a:rPr lang="en-US" altLang="en-US" sz="2000" dirty="0"/>
              <a:t>Enhancements to 5G over satellite &amp; Satellite Access</a:t>
            </a:r>
          </a:p>
          <a:p>
            <a:r>
              <a:rPr lang="en-US" altLang="en-US" sz="2400" dirty="0"/>
              <a:t>Resource management and availability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2000" dirty="0">
                <a:latin typeface="Calibri" panose="020F0502020204030204"/>
              </a:rPr>
              <a:t>Upper layer traffic steering, switching and split over dual 3GPP access</a:t>
            </a:r>
          </a:p>
          <a:p>
            <a:pPr lvl="1">
              <a:defRPr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Localized Mobile Metaverse Services (e.g.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</a:rPr>
              <a:t>, Avatar)</a:t>
            </a:r>
            <a:endParaRPr lang="en-US" altLang="en-US" sz="2000" dirty="0">
              <a:latin typeface="Calibri" panose="020F0502020204030204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2000" dirty="0">
                <a:latin typeface="Calibri" panose="020F0502020204030204"/>
              </a:rPr>
              <a:t>Ambient Power-enabled IoT</a:t>
            </a:r>
          </a:p>
        </p:txBody>
      </p:sp>
      <p:grpSp>
        <p:nvGrpSpPr>
          <p:cNvPr id="7187" name="Group 7186">
            <a:extLst>
              <a:ext uri="{FF2B5EF4-FFF2-40B4-BE49-F238E27FC236}">
                <a16:creationId xmlns:a16="http://schemas.microsoft.com/office/drawing/2014/main" id="{D156DEC9-B982-C614-5AD3-09544FF4CA35}"/>
              </a:ext>
            </a:extLst>
          </p:cNvPr>
          <p:cNvGrpSpPr/>
          <p:nvPr/>
        </p:nvGrpSpPr>
        <p:grpSpPr>
          <a:xfrm>
            <a:off x="8098681" y="2061135"/>
            <a:ext cx="3682600" cy="1578908"/>
            <a:chOff x="7834789" y="4701476"/>
            <a:chExt cx="3682600" cy="1578908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EB3F2DFB-8BD4-70EC-EE68-FD34172F52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34789" y="5812575"/>
              <a:ext cx="151305" cy="390391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F389F06A-D241-0828-9CBA-403DFC95F3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5"/>
                </a:ext>
              </a:extLst>
            </a:blip>
            <a:stretch>
              <a:fillRect/>
            </a:stretch>
          </p:blipFill>
          <p:spPr>
            <a:xfrm>
              <a:off x="8170092" y="4701476"/>
              <a:ext cx="1330129" cy="1064103"/>
            </a:xfrm>
            <a:prstGeom prst="rect">
              <a:avLst/>
            </a:prstGeom>
          </p:spPr>
        </p:pic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E5B5563-1163-0AFC-FE12-2AC3082E87C0}"/>
                </a:ext>
              </a:extLst>
            </p:cNvPr>
            <p:cNvGrpSpPr/>
            <p:nvPr/>
          </p:nvGrpSpPr>
          <p:grpSpPr>
            <a:xfrm rot="18504280">
              <a:off x="7961979" y="5597287"/>
              <a:ext cx="846531" cy="172630"/>
              <a:chOff x="4189445" y="2341984"/>
              <a:chExt cx="1065987" cy="334046"/>
            </a:xfrm>
          </p:grpSpPr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3A89FA9C-F063-6318-D27F-CD71D97BD7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9445" y="2341984"/>
                <a:ext cx="609058" cy="9082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5ABCE6EA-3CC8-8E11-8A0D-0CBA4EC3F0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9489" y="2599033"/>
                <a:ext cx="663445" cy="7699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DD759A0E-13AA-985B-33E2-BF1BB825E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21902" y="2432807"/>
                <a:ext cx="76602" cy="9042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FDB44523-E78E-77D8-CE30-A44EFE39D5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1902" y="2523232"/>
                <a:ext cx="533530" cy="1527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A99A69F0-84E1-B469-0861-78C09044D4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9445" y="2341984"/>
                <a:ext cx="489985" cy="15387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F1D7935D-4916-FABE-9E9D-CB0B570D373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89489" y="2495862"/>
                <a:ext cx="89941" cy="10317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DAC6C3A-1086-7EBA-EA5C-C2B9E5129037}"/>
                </a:ext>
              </a:extLst>
            </p:cNvPr>
            <p:cNvSpPr/>
            <p:nvPr/>
          </p:nvSpPr>
          <p:spPr>
            <a:xfrm>
              <a:off x="10564371" y="5765579"/>
              <a:ext cx="953018" cy="4113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5G Core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F7917622-4446-F13B-6C37-6568304417A5}"/>
                </a:ext>
              </a:extLst>
            </p:cNvPr>
            <p:cNvSpPr/>
            <p:nvPr/>
          </p:nvSpPr>
          <p:spPr>
            <a:xfrm>
              <a:off x="9347165" y="4821560"/>
              <a:ext cx="1330128" cy="4113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Onboard edge computing</a:t>
              </a:r>
            </a:p>
          </p:txBody>
        </p:sp>
        <p:pic>
          <p:nvPicPr>
            <p:cNvPr id="48" name="Picture 47" descr="A satellite in space&#10;&#10;Description automatically generated with low confidence">
              <a:extLst>
                <a:ext uri="{FF2B5EF4-FFF2-40B4-BE49-F238E27FC236}">
                  <a16:creationId xmlns:a16="http://schemas.microsoft.com/office/drawing/2014/main" id="{EF064D66-5216-1BB8-D585-83ACDB635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7"/>
                </a:ext>
              </a:extLst>
            </a:blip>
            <a:stretch>
              <a:fillRect/>
            </a:stretch>
          </p:blipFill>
          <p:spPr>
            <a:xfrm>
              <a:off x="9837791" y="5538994"/>
              <a:ext cx="741390" cy="741390"/>
            </a:xfrm>
            <a:prstGeom prst="rect">
              <a:avLst/>
            </a:prstGeom>
          </p:spPr>
        </p:pic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DFAAE0FE-CC79-4F68-88D8-4DAFCFE9B322}"/>
                </a:ext>
              </a:extLst>
            </p:cNvPr>
            <p:cNvGrpSpPr/>
            <p:nvPr/>
          </p:nvGrpSpPr>
          <p:grpSpPr>
            <a:xfrm rot="374167">
              <a:off x="9353131" y="5541656"/>
              <a:ext cx="570784" cy="193494"/>
              <a:chOff x="4189445" y="2341984"/>
              <a:chExt cx="1065987" cy="334046"/>
            </a:xfrm>
          </p:grpSpPr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96D18DC7-468F-7DDC-47A7-AC67848DDE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9445" y="2341984"/>
                <a:ext cx="609058" cy="9082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33342085-0F0F-126D-5C6F-8B0FD6CE21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9489" y="2599033"/>
                <a:ext cx="663445" cy="7699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F758AB47-D972-B42A-C32C-AD63AAEE541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21902" y="2432807"/>
                <a:ext cx="76602" cy="9042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8373132F-4F52-9CC8-098A-903023C54D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1902" y="2523232"/>
                <a:ext cx="533530" cy="1527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0073D46E-C747-918B-4DB3-0CD88BF43D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9445" y="2341984"/>
                <a:ext cx="489985" cy="15387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56CEC8D4-EAED-512F-8EDC-8AF702E31C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89489" y="2495862"/>
                <a:ext cx="89941" cy="10317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86059979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8331" y="1857993"/>
            <a:ext cx="10515600" cy="4351338"/>
          </a:xfrm>
        </p:spPr>
        <p:txBody>
          <a:bodyPr/>
          <a:lstStyle/>
          <a:p>
            <a:r>
              <a:rPr lang="en-US" altLang="en-US" sz="2400" dirty="0"/>
              <a:t>MCS Enablers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Enhancements to 5MBS (efficiency, performance)</a:t>
            </a:r>
          </a:p>
          <a:p>
            <a:pPr lvl="1">
              <a:defRPr/>
            </a:pPr>
            <a:r>
              <a:rPr lang="en-US" altLang="en-US" sz="2000" dirty="0"/>
              <a:t>Enhancements to Proximity Services (same as slide 4)</a:t>
            </a:r>
          </a:p>
          <a:p>
            <a:pPr lvl="1">
              <a:defRPr/>
            </a:pPr>
            <a:r>
              <a:rPr lang="en-US" altLang="en-US" sz="2000" dirty="0"/>
              <a:t>Enhancements to Location Services</a:t>
            </a:r>
          </a:p>
          <a:p>
            <a:pPr lvl="1">
              <a:defRPr/>
            </a:pPr>
            <a:r>
              <a:rPr lang="en-US" altLang="en-US" sz="2000" dirty="0"/>
              <a:t>Integrated Sensing and Communications</a:t>
            </a:r>
          </a:p>
          <a:p>
            <a:pPr lvl="1">
              <a:defRPr/>
            </a:pPr>
            <a:r>
              <a:rPr lang="en-US" altLang="en-US" sz="2000" dirty="0"/>
              <a:t>Network of Service Robots with Ambient Intelligence</a:t>
            </a:r>
          </a:p>
          <a:p>
            <a:r>
              <a:rPr lang="en-US" altLang="en-US" sz="2400" dirty="0"/>
              <a:t>MCS Services</a:t>
            </a:r>
          </a:p>
          <a:p>
            <a:pPr lvl="1"/>
            <a:r>
              <a:rPr lang="en-US" altLang="en-US" sz="2000" dirty="0"/>
              <a:t>Enhancements to MC Services over 5G </a:t>
            </a:r>
          </a:p>
          <a:p>
            <a:pPr lvl="1"/>
            <a:r>
              <a:rPr lang="en-US" altLang="en-US" sz="2000" dirty="0"/>
              <a:t>MCS Security Enhancement</a:t>
            </a:r>
          </a:p>
          <a:p>
            <a:pPr lvl="1">
              <a:defRPr/>
            </a:pPr>
            <a:endParaRPr lang="en-US" altLang="en-US" sz="2000" dirty="0"/>
          </a:p>
          <a:p>
            <a:pPr lvl="1">
              <a:defRPr/>
            </a:pPr>
            <a:endParaRPr lang="en-US" altLang="en-US" sz="2000" dirty="0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5F780C4-339D-7943-686B-434838FDFC8A}"/>
              </a:ext>
            </a:extLst>
          </p:cNvPr>
          <p:cNvGrpSpPr/>
          <p:nvPr/>
        </p:nvGrpSpPr>
        <p:grpSpPr>
          <a:xfrm>
            <a:off x="9061430" y="2053960"/>
            <a:ext cx="2094003" cy="1395875"/>
            <a:chOff x="9661749" y="1945989"/>
            <a:chExt cx="2094003" cy="1395875"/>
          </a:xfrm>
        </p:grpSpPr>
        <p:pic>
          <p:nvPicPr>
            <p:cNvPr id="10" name="Picture 9" descr="Map&#10;&#10;Description automatically generated">
              <a:extLst>
                <a:ext uri="{FF2B5EF4-FFF2-40B4-BE49-F238E27FC236}">
                  <a16:creationId xmlns:a16="http://schemas.microsoft.com/office/drawing/2014/main" id="{5022EF7F-9E2B-7068-19A0-042DB893E0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tretch>
              <a:fillRect/>
            </a:stretch>
          </p:blipFill>
          <p:spPr>
            <a:xfrm flipH="1">
              <a:off x="9661749" y="1945989"/>
              <a:ext cx="2094003" cy="1395875"/>
            </a:xfrm>
            <a:prstGeom prst="rect">
              <a:avLst/>
            </a:prstGeom>
          </p:spPr>
        </p:pic>
        <p:pic>
          <p:nvPicPr>
            <p:cNvPr id="12" name="Picture 11" descr="Icon&#10;&#10;Description automatically generated">
              <a:extLst>
                <a:ext uri="{FF2B5EF4-FFF2-40B4-BE49-F238E27FC236}">
                  <a16:creationId xmlns:a16="http://schemas.microsoft.com/office/drawing/2014/main" id="{1384744C-5905-A7C3-6B7F-D170EAEA8E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10733608" y="2887540"/>
              <a:ext cx="163664" cy="285461"/>
            </a:xfrm>
            <a:prstGeom prst="rect">
              <a:avLst/>
            </a:prstGeom>
          </p:spPr>
        </p:pic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0BC08C8E-E7EC-DB4B-1263-E53AC9FDED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10259736" y="2141574"/>
              <a:ext cx="163664" cy="285461"/>
            </a:xfrm>
            <a:prstGeom prst="rect">
              <a:avLst/>
            </a:prstGeom>
          </p:spPr>
        </p:pic>
        <p:pic>
          <p:nvPicPr>
            <p:cNvPr id="15" name="Picture 14" descr="Icon&#10;&#10;Description automatically generated">
              <a:extLst>
                <a:ext uri="{FF2B5EF4-FFF2-40B4-BE49-F238E27FC236}">
                  <a16:creationId xmlns:a16="http://schemas.microsoft.com/office/drawing/2014/main" id="{3C008FE6-4F50-5913-1FB0-0E6DCC46FB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10857723" y="2141573"/>
              <a:ext cx="163664" cy="285461"/>
            </a:xfrm>
            <a:prstGeom prst="rect">
              <a:avLst/>
            </a:prstGeom>
          </p:spPr>
        </p:pic>
        <p:pic>
          <p:nvPicPr>
            <p:cNvPr id="16" name="Picture 15" descr="Icon&#10;&#10;Description automatically generated">
              <a:extLst>
                <a:ext uri="{FF2B5EF4-FFF2-40B4-BE49-F238E27FC236}">
                  <a16:creationId xmlns:a16="http://schemas.microsoft.com/office/drawing/2014/main" id="{618D5E48-2358-1F20-257C-C8377C2690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10989019" y="2321960"/>
              <a:ext cx="163664" cy="285461"/>
            </a:xfrm>
            <a:prstGeom prst="rect">
              <a:avLst/>
            </a:prstGeom>
          </p:spPr>
        </p:pic>
        <p:pic>
          <p:nvPicPr>
            <p:cNvPr id="17" name="Picture 16" descr="Icon&#10;&#10;Description automatically generated">
              <a:extLst>
                <a:ext uri="{FF2B5EF4-FFF2-40B4-BE49-F238E27FC236}">
                  <a16:creationId xmlns:a16="http://schemas.microsoft.com/office/drawing/2014/main" id="{24DE7939-F2DC-1854-9DCB-987A6E6D1F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10184084" y="2568727"/>
              <a:ext cx="163664" cy="285461"/>
            </a:xfrm>
            <a:prstGeom prst="rect">
              <a:avLst/>
            </a:prstGeom>
          </p:spPr>
        </p:pic>
        <p:pic>
          <p:nvPicPr>
            <p:cNvPr id="18" name="Picture 17" descr="Icon&#10;&#10;Description automatically generated">
              <a:extLst>
                <a:ext uri="{FF2B5EF4-FFF2-40B4-BE49-F238E27FC236}">
                  <a16:creationId xmlns:a16="http://schemas.microsoft.com/office/drawing/2014/main" id="{846EBA8D-2306-229F-DFA7-BDF1D11447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10989019" y="2753049"/>
              <a:ext cx="163664" cy="285461"/>
            </a:xfrm>
            <a:prstGeom prst="rect">
              <a:avLst/>
            </a:prstGeom>
          </p:spPr>
        </p:pic>
        <p:pic>
          <p:nvPicPr>
            <p:cNvPr id="19" name="Picture 18" descr="Icon&#10;&#10;Description automatically generated">
              <a:extLst>
                <a:ext uri="{FF2B5EF4-FFF2-40B4-BE49-F238E27FC236}">
                  <a16:creationId xmlns:a16="http://schemas.microsoft.com/office/drawing/2014/main" id="{12FD7C8B-ECD7-232A-3A66-61C4F97AB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10892788" y="2932992"/>
              <a:ext cx="163664" cy="285461"/>
            </a:xfrm>
            <a:prstGeom prst="rect">
              <a:avLst/>
            </a:prstGeom>
          </p:spPr>
        </p:pic>
        <p:pic>
          <p:nvPicPr>
            <p:cNvPr id="20" name="Picture 19" descr="Icon&#10;&#10;Description automatically generated">
              <a:extLst>
                <a:ext uri="{FF2B5EF4-FFF2-40B4-BE49-F238E27FC236}">
                  <a16:creationId xmlns:a16="http://schemas.microsoft.com/office/drawing/2014/main" id="{5A49055A-3F3A-C0DD-CD72-5AE39977E2A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10422888" y="2009705"/>
              <a:ext cx="163664" cy="285461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5877E8E-E152-BFDA-B697-D3BBB2E57CB0}"/>
              </a:ext>
            </a:extLst>
          </p:cNvPr>
          <p:cNvGrpSpPr/>
          <p:nvPr/>
        </p:nvGrpSpPr>
        <p:grpSpPr>
          <a:xfrm>
            <a:off x="9090403" y="4117684"/>
            <a:ext cx="1985313" cy="1512103"/>
            <a:chOff x="8799091" y="4117684"/>
            <a:chExt cx="1985313" cy="151210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4A0A7321-28FB-102E-8B09-A88F2E4AFB2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799091" y="5239396"/>
              <a:ext cx="151305" cy="390391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F8747BF-B9A1-6FA8-C639-F6519B11D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67080" y="5239396"/>
              <a:ext cx="151305" cy="390391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C4ABBD4-3230-94C6-D99B-DB0D19DF8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735069" y="5239395"/>
              <a:ext cx="151305" cy="390391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E062C82-9935-6933-0C07-CA6306CD88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184084" y="5239394"/>
              <a:ext cx="151305" cy="390391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5FB95CA-643D-64E2-29A0-1E524F139A3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633099" y="5239393"/>
              <a:ext cx="151305" cy="390391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83BFB8E-EE61-8744-2862-47F74067E728}"/>
                </a:ext>
              </a:extLst>
            </p:cNvPr>
            <p:cNvSpPr/>
            <p:nvPr/>
          </p:nvSpPr>
          <p:spPr>
            <a:xfrm>
              <a:off x="9185357" y="4117684"/>
              <a:ext cx="1250728" cy="56486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Location Manager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6EC93C73-3E33-DDBA-0195-D5448A45F4D9}"/>
                </a:ext>
              </a:extLst>
            </p:cNvPr>
            <p:cNvCxnSpPr>
              <a:cxnSpLocks/>
              <a:stCxn id="2" idx="0"/>
            </p:cNvCxnSpPr>
            <p:nvPr/>
          </p:nvCxnSpPr>
          <p:spPr>
            <a:xfrm flipV="1">
              <a:off x="8874744" y="4758117"/>
              <a:ext cx="458390" cy="481279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69DDB8F0-B004-6121-51BF-22D70FBF8A16}"/>
                </a:ext>
              </a:extLst>
            </p:cNvPr>
            <p:cNvCxnSpPr>
              <a:cxnSpLocks/>
              <a:stCxn id="3" idx="0"/>
            </p:cNvCxnSpPr>
            <p:nvPr/>
          </p:nvCxnSpPr>
          <p:spPr>
            <a:xfrm flipV="1">
              <a:off x="9342733" y="4758117"/>
              <a:ext cx="139367" cy="481279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48FADC97-DFB1-F0C2-1646-CFC1E9322608}"/>
                </a:ext>
              </a:extLst>
            </p:cNvPr>
            <p:cNvCxnSpPr>
              <a:cxnSpLocks/>
              <a:stCxn id="4" idx="0"/>
            </p:cNvCxnSpPr>
            <p:nvPr/>
          </p:nvCxnSpPr>
          <p:spPr>
            <a:xfrm flipH="1" flipV="1">
              <a:off x="9757001" y="4758117"/>
              <a:ext cx="53721" cy="48127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8990FD11-299D-0C72-6CBE-D4248604996B}"/>
                </a:ext>
              </a:extLst>
            </p:cNvPr>
            <p:cNvCxnSpPr>
              <a:cxnSpLocks/>
              <a:stCxn id="5" idx="0"/>
            </p:cNvCxnSpPr>
            <p:nvPr/>
          </p:nvCxnSpPr>
          <p:spPr>
            <a:xfrm flipH="1" flipV="1">
              <a:off x="10108432" y="4720332"/>
              <a:ext cx="151305" cy="519062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962713DF-0221-9F3C-33BC-838E16003890}"/>
                </a:ext>
              </a:extLst>
            </p:cNvPr>
            <p:cNvCxnSpPr>
              <a:cxnSpLocks/>
              <a:stCxn id="6" idx="0"/>
            </p:cNvCxnSpPr>
            <p:nvPr/>
          </p:nvCxnSpPr>
          <p:spPr>
            <a:xfrm flipH="1" flipV="1">
              <a:off x="10301278" y="4758117"/>
              <a:ext cx="407474" cy="481276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Arrow: Curved Left 40">
            <a:extLst>
              <a:ext uri="{FF2B5EF4-FFF2-40B4-BE49-F238E27FC236}">
                <a16:creationId xmlns:a16="http://schemas.microsoft.com/office/drawing/2014/main" id="{C82FBEE4-BBE4-1381-6E8F-5717B202CE23}"/>
              </a:ext>
            </a:extLst>
          </p:cNvPr>
          <p:cNvSpPr/>
          <p:nvPr/>
        </p:nvSpPr>
        <p:spPr>
          <a:xfrm>
            <a:off x="11387240" y="2861019"/>
            <a:ext cx="467988" cy="230169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6" name="Picture 45" descr="A person sitting at a desk with several monitors&#10;&#10;Description automatically generated with low confidence">
            <a:extLst>
              <a:ext uri="{FF2B5EF4-FFF2-40B4-BE49-F238E27FC236}">
                <a16:creationId xmlns:a16="http://schemas.microsoft.com/office/drawing/2014/main" id="{F1B74147-7FD3-C194-E351-05D7121F6C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7533508" y="3508598"/>
            <a:ext cx="1218172" cy="609086"/>
          </a:xfrm>
          <a:prstGeom prst="rect">
            <a:avLst/>
          </a:prstGeom>
        </p:spPr>
      </p:pic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85DCF1E7-B674-8CAE-6A29-5F3E9A9A50E5}"/>
              </a:ext>
            </a:extLst>
          </p:cNvPr>
          <p:cNvCxnSpPr>
            <a:cxnSpLocks/>
          </p:cNvCxnSpPr>
          <p:nvPr/>
        </p:nvCxnSpPr>
        <p:spPr>
          <a:xfrm>
            <a:off x="8799411" y="3839259"/>
            <a:ext cx="595840" cy="56085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Arrow: Bent 52">
            <a:extLst>
              <a:ext uri="{FF2B5EF4-FFF2-40B4-BE49-F238E27FC236}">
                <a16:creationId xmlns:a16="http://schemas.microsoft.com/office/drawing/2014/main" id="{71AE6F8A-4B5E-3BB3-9827-1D3BD4115936}"/>
              </a:ext>
            </a:extLst>
          </p:cNvPr>
          <p:cNvSpPr/>
          <p:nvPr/>
        </p:nvSpPr>
        <p:spPr>
          <a:xfrm rot="5400000" flipV="1">
            <a:off x="8127308" y="2740477"/>
            <a:ext cx="555177" cy="60908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BEA314-602A-CC19-CE97-1D79AFD73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High Priority Work Items For Public Safety in Release 19</a:t>
            </a:r>
            <a:b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(cont.)</a:t>
            </a:r>
            <a:endParaRPr lang="en-GB" altLang="en-US" sz="3400" dirty="0"/>
          </a:p>
        </p:txBody>
      </p:sp>
    </p:spTree>
    <p:extLst>
      <p:ext uri="{BB962C8B-B14F-4D97-AF65-F5344CB8AC3E}">
        <p14:creationId xmlns:p14="http://schemas.microsoft.com/office/powerpoint/2010/main" val="214372054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Proposal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0430" y="3428999"/>
            <a:ext cx="9739903" cy="1059239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en-US" dirty="0">
                <a:solidFill>
                  <a:srgbClr val="FF0000"/>
                </a:solidFill>
              </a:rPr>
              <a:t>Support Public Safety high priority work items </a:t>
            </a:r>
            <a:br>
              <a:rPr lang="en-US" altLang="en-US" dirty="0">
                <a:solidFill>
                  <a:srgbClr val="FF0000"/>
                </a:solidFill>
              </a:rPr>
            </a:br>
            <a:r>
              <a:rPr lang="en-US" altLang="en-US" dirty="0">
                <a:solidFill>
                  <a:srgbClr val="FF0000"/>
                </a:solidFill>
              </a:rPr>
              <a:t>listed in the previous slides in Release 19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5921</TotalTime>
  <Words>410</Words>
  <Application>Microsoft Office PowerPoint</Application>
  <PresentationFormat>Widescreen</PresentationFormat>
  <Paragraphs>71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Public Safety Priority Work for Release 19</vt:lpstr>
      <vt:lpstr>Outline</vt:lpstr>
      <vt:lpstr>Public Safety Needs</vt:lpstr>
      <vt:lpstr>High Priority Work Items For Public Safety in Release 19</vt:lpstr>
      <vt:lpstr>High Priority Work Items For Public Safety in Release 19</vt:lpstr>
      <vt:lpstr>High Priority Work Items For Public Safety in Release 19 (cont.)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Michael Dolan</cp:lastModifiedBy>
  <cp:revision>605</cp:revision>
  <dcterms:created xsi:type="dcterms:W3CDTF">2010-02-05T13:52:04Z</dcterms:created>
  <dcterms:modified xsi:type="dcterms:W3CDTF">2023-06-01T18:05:45Z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